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5" r:id="rId4"/>
  </p:sldMasterIdLst>
  <p:notesMasterIdLst>
    <p:notesMasterId r:id="rId40"/>
  </p:notesMasterIdLst>
  <p:sldIdLst>
    <p:sldId id="367" r:id="rId5"/>
    <p:sldId id="392" r:id="rId6"/>
    <p:sldId id="375" r:id="rId7"/>
    <p:sldId id="261" r:id="rId8"/>
    <p:sldId id="376" r:id="rId9"/>
    <p:sldId id="258" r:id="rId10"/>
    <p:sldId id="368" r:id="rId11"/>
    <p:sldId id="275" r:id="rId12"/>
    <p:sldId id="377" r:id="rId13"/>
    <p:sldId id="369" r:id="rId14"/>
    <p:sldId id="378" r:id="rId15"/>
    <p:sldId id="278" r:id="rId16"/>
    <p:sldId id="393" r:id="rId17"/>
    <p:sldId id="394" r:id="rId18"/>
    <p:sldId id="395" r:id="rId19"/>
    <p:sldId id="396" r:id="rId20"/>
    <p:sldId id="397" r:id="rId21"/>
    <p:sldId id="398" r:id="rId22"/>
    <p:sldId id="399" r:id="rId23"/>
    <p:sldId id="415"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
      <p:font typeface="Roboto" panose="02000000000000000000" pitchFamily="2" charset="0"/>
      <p:regular r:id="rId47"/>
      <p:bold r:id="rId48"/>
      <p:italic r:id="rId49"/>
      <p:boldItalic r:id="rId50"/>
    </p:embeddedFont>
    <p:embeddedFont>
      <p:font typeface="Roboto Black" panose="02000000000000000000" pitchFamily="2" charset="0"/>
      <p:bold r:id="rId51"/>
      <p:italic r:id="rId52"/>
      <p:boldItalic r:id="rId53"/>
    </p:embeddedFont>
    <p:embeddedFont>
      <p:font typeface="Roboto Medium" panose="02000000000000000000" pitchFamily="2" charset="0"/>
      <p:regular r:id="rId54"/>
      <p:italic r:id="rId5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50F89E-BCB9-40F1-A11D-69DBE815224C}">
          <p14:sldIdLst>
            <p14:sldId id="367"/>
            <p14:sldId id="392"/>
            <p14:sldId id="375"/>
            <p14:sldId id="261"/>
            <p14:sldId id="376"/>
            <p14:sldId id="258"/>
            <p14:sldId id="368"/>
            <p14:sldId id="275"/>
            <p14:sldId id="377"/>
            <p14:sldId id="369"/>
            <p14:sldId id="378"/>
            <p14:sldId id="278"/>
            <p14:sldId id="393"/>
            <p14:sldId id="394"/>
            <p14:sldId id="395"/>
            <p14:sldId id="396"/>
            <p14:sldId id="397"/>
            <p14:sldId id="398"/>
            <p14:sldId id="399"/>
            <p14:sldId id="415"/>
            <p14:sldId id="400"/>
            <p14:sldId id="401"/>
            <p14:sldId id="402"/>
            <p14:sldId id="403"/>
            <p14:sldId id="404"/>
            <p14:sldId id="405"/>
            <p14:sldId id="406"/>
            <p14:sldId id="407"/>
            <p14:sldId id="408"/>
            <p14:sldId id="409"/>
            <p14:sldId id="410"/>
            <p14:sldId id="411"/>
            <p14:sldId id="412"/>
            <p14:sldId id="413"/>
            <p14:sldId id="41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E31F04-D2A6-22EF-FFBF-49DE01B72757}" name="Low, Holly [DOL]" initials="L[" userId="S::holly.low@dol.nj.gov::765fa3b3-7962-4c08-8507-295ca0ab953d" providerId="AD"/>
  <p188:author id="{24124134-65BC-0DB5-5A3A-3166A01E3358}" name="Low, Holly [DOL]" initials="LH[" userId="S::Holly.Low@DOL.NJ.GOV::765fa3b3-7962-4c08-8507-295ca0ab953d" providerId="AD"/>
  <p188:author id="{63E6D038-848B-467F-733C-BBBA48345421}" name="Glinn, Rebecca [DOL]" initials="GR[" userId="S::Rebecca.Glinn@dol.nj.gov::43f1955c-5934-46c5-be68-1b00e8cc4ef5" providerId="AD"/>
  <p188:author id="{41BC6D92-2CEC-CBF9-5AC1-41E168F85F53}" name="Angie Garzon" initials="AG" userId="S::agarzon@iacoimmigration.org::877b1487-a013-4bd7-965a-4a87d40d805e" providerId="AD"/>
  <p188:author id="{48F62CE1-051D-3C9E-4A7C-7F8ED2C6B4C6}" name="Glinn, Rebecca [DOL]" initials="G[" userId="S::rebecca.glinn@dol.nj.gov::43f1955c-5934-46c5-be68-1b00e8cc4ef5" providerId="AD"/>
  <p188:author id="{0C279DE2-0487-8960-51BB-38A13F782B68}" name="Seeds, Jennifer [DOL]" initials="SJ[" userId="S::Jennifer.Seeds@dol.nj.gov::98d02d6c-e974-4ab8-ae24-b0ea14d658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w, Holly [DOL]" initials="LH[" lastIdx="18" clrIdx="0">
    <p:extLst>
      <p:ext uri="{19B8F6BF-5375-455C-9EA6-DF929625EA0E}">
        <p15:presenceInfo xmlns:p15="http://schemas.microsoft.com/office/powerpoint/2012/main" userId="S-1-5-21-16020293-1860773568-334635053-89411" providerId="AD"/>
      </p:ext>
    </p:extLst>
  </p:cmAuthor>
  <p:cmAuthor id="2" name="Low, Holly [DOL]" initials="L[" lastIdx="3" clrIdx="1">
    <p:extLst>
      <p:ext uri="{19B8F6BF-5375-455C-9EA6-DF929625EA0E}">
        <p15:presenceInfo xmlns:p15="http://schemas.microsoft.com/office/powerpoint/2012/main" userId="S::holly.low@dol.nj.gov::765fa3b3-7962-4c08-8507-295ca0ab953d" providerId="AD"/>
      </p:ext>
    </p:extLst>
  </p:cmAuthor>
  <p:cmAuthor id="3" name="Glinn, Rebecca [DOL]" initials="GR[" lastIdx="12" clrIdx="2">
    <p:extLst>
      <p:ext uri="{19B8F6BF-5375-455C-9EA6-DF929625EA0E}">
        <p15:presenceInfo xmlns:p15="http://schemas.microsoft.com/office/powerpoint/2012/main" userId="S-1-5-21-16020293-1860773568-334635053-947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98AF"/>
    <a:srgbClr val="F36E4E"/>
    <a:srgbClr val="006782"/>
    <a:srgbClr val="161F48"/>
    <a:srgbClr val="D931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20B0D-E718-4FCA-902D-A41E90583854}" type="datetimeFigureOut">
              <a:rPr lang="en-US" smtClean="0"/>
              <a:t>12/4/2023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54A27-B6BE-4AF5-83BC-1CB4FB00DDD3}" type="slidenum">
              <a:rPr lang="en-US" smtClean="0"/>
              <a:t>‹#›</a:t>
            </a:fld>
            <a:endParaRPr lang="en-US"/>
          </a:p>
        </p:txBody>
      </p:sp>
    </p:spTree>
    <p:extLst>
      <p:ext uri="{BB962C8B-B14F-4D97-AF65-F5344CB8AC3E}">
        <p14:creationId xmlns:p14="http://schemas.microsoft.com/office/powerpoint/2010/main" val="249542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a:t>
            </a:fld>
            <a:endParaRPr lang="en-US" dirty="0"/>
          </a:p>
        </p:txBody>
      </p:sp>
    </p:spTree>
    <p:extLst>
      <p:ext uri="{BB962C8B-B14F-4D97-AF65-F5344CB8AC3E}">
        <p14:creationId xmlns:p14="http://schemas.microsoft.com/office/powerpoint/2010/main" val="251405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10</a:t>
            </a:fld>
            <a:endParaRPr lang="en-US"/>
          </a:p>
        </p:txBody>
      </p:sp>
    </p:spTree>
    <p:extLst>
      <p:ext uri="{BB962C8B-B14F-4D97-AF65-F5344CB8AC3E}">
        <p14:creationId xmlns:p14="http://schemas.microsoft.com/office/powerpoint/2010/main" val="166406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11</a:t>
            </a:fld>
            <a:endParaRPr lang="en-US"/>
          </a:p>
        </p:txBody>
      </p:sp>
    </p:spTree>
    <p:extLst>
      <p:ext uri="{BB962C8B-B14F-4D97-AF65-F5344CB8AC3E}">
        <p14:creationId xmlns:p14="http://schemas.microsoft.com/office/powerpoint/2010/main" val="281096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12</a:t>
            </a:fld>
            <a:endParaRPr lang="en-US"/>
          </a:p>
        </p:txBody>
      </p:sp>
    </p:spTree>
    <p:extLst>
      <p:ext uri="{BB962C8B-B14F-4D97-AF65-F5344CB8AC3E}">
        <p14:creationId xmlns:p14="http://schemas.microsoft.com/office/powerpoint/2010/main" val="3626608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13</a:t>
            </a:fld>
            <a:endParaRPr lang="en-US"/>
          </a:p>
        </p:txBody>
      </p:sp>
    </p:spTree>
    <p:extLst>
      <p:ext uri="{BB962C8B-B14F-4D97-AF65-F5344CB8AC3E}">
        <p14:creationId xmlns:p14="http://schemas.microsoft.com/office/powerpoint/2010/main" val="2484712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14</a:t>
            </a:fld>
            <a:endParaRPr lang="en-US"/>
          </a:p>
        </p:txBody>
      </p:sp>
    </p:spTree>
    <p:extLst>
      <p:ext uri="{BB962C8B-B14F-4D97-AF65-F5344CB8AC3E}">
        <p14:creationId xmlns:p14="http://schemas.microsoft.com/office/powerpoint/2010/main" val="2891280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15</a:t>
            </a:fld>
            <a:endParaRPr lang="en-US"/>
          </a:p>
        </p:txBody>
      </p:sp>
    </p:spTree>
    <p:extLst>
      <p:ext uri="{BB962C8B-B14F-4D97-AF65-F5344CB8AC3E}">
        <p14:creationId xmlns:p14="http://schemas.microsoft.com/office/powerpoint/2010/main" val="1245228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16</a:t>
            </a:fld>
            <a:endParaRPr lang="en-US"/>
          </a:p>
        </p:txBody>
      </p:sp>
    </p:spTree>
    <p:extLst>
      <p:ext uri="{BB962C8B-B14F-4D97-AF65-F5344CB8AC3E}">
        <p14:creationId xmlns:p14="http://schemas.microsoft.com/office/powerpoint/2010/main" val="355719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17</a:t>
            </a:fld>
            <a:endParaRPr lang="en-US"/>
          </a:p>
        </p:txBody>
      </p:sp>
    </p:spTree>
    <p:extLst>
      <p:ext uri="{BB962C8B-B14F-4D97-AF65-F5344CB8AC3E}">
        <p14:creationId xmlns:p14="http://schemas.microsoft.com/office/powerpoint/2010/main" val="3751787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18</a:t>
            </a:fld>
            <a:endParaRPr lang="en-US"/>
          </a:p>
        </p:txBody>
      </p:sp>
    </p:spTree>
    <p:extLst>
      <p:ext uri="{BB962C8B-B14F-4D97-AF65-F5344CB8AC3E}">
        <p14:creationId xmlns:p14="http://schemas.microsoft.com/office/powerpoint/2010/main" val="134320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19</a:t>
            </a:fld>
            <a:endParaRPr lang="en-US"/>
          </a:p>
        </p:txBody>
      </p:sp>
    </p:spTree>
    <p:extLst>
      <p:ext uri="{BB962C8B-B14F-4D97-AF65-F5344CB8AC3E}">
        <p14:creationId xmlns:p14="http://schemas.microsoft.com/office/powerpoint/2010/main" val="22808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54A27-B6BE-4AF5-83BC-1CB4FB00DDD3}" type="slidenum">
              <a:rPr lang="en-US" smtClean="0"/>
              <a:t>2</a:t>
            </a:fld>
            <a:endParaRPr lang="en-US" dirty="0"/>
          </a:p>
        </p:txBody>
      </p:sp>
    </p:spTree>
    <p:extLst>
      <p:ext uri="{BB962C8B-B14F-4D97-AF65-F5344CB8AC3E}">
        <p14:creationId xmlns:p14="http://schemas.microsoft.com/office/powerpoint/2010/main" val="288922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20</a:t>
            </a:fld>
            <a:endParaRPr lang="en-US"/>
          </a:p>
        </p:txBody>
      </p:sp>
    </p:spTree>
    <p:extLst>
      <p:ext uri="{BB962C8B-B14F-4D97-AF65-F5344CB8AC3E}">
        <p14:creationId xmlns:p14="http://schemas.microsoft.com/office/powerpoint/2010/main" val="3328632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21</a:t>
            </a:fld>
            <a:endParaRPr lang="en-US"/>
          </a:p>
        </p:txBody>
      </p:sp>
    </p:spTree>
    <p:extLst>
      <p:ext uri="{BB962C8B-B14F-4D97-AF65-F5344CB8AC3E}">
        <p14:creationId xmlns:p14="http://schemas.microsoft.com/office/powerpoint/2010/main" val="1779115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22</a:t>
            </a:fld>
            <a:endParaRPr lang="en-US"/>
          </a:p>
        </p:txBody>
      </p:sp>
    </p:spTree>
    <p:extLst>
      <p:ext uri="{BB962C8B-B14F-4D97-AF65-F5344CB8AC3E}">
        <p14:creationId xmlns:p14="http://schemas.microsoft.com/office/powerpoint/2010/main" val="3963486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23</a:t>
            </a:fld>
            <a:endParaRPr lang="en-US"/>
          </a:p>
        </p:txBody>
      </p:sp>
    </p:spTree>
    <p:extLst>
      <p:ext uri="{BB962C8B-B14F-4D97-AF65-F5344CB8AC3E}">
        <p14:creationId xmlns:p14="http://schemas.microsoft.com/office/powerpoint/2010/main" val="3777726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24</a:t>
            </a:fld>
            <a:endParaRPr lang="en-US"/>
          </a:p>
        </p:txBody>
      </p:sp>
    </p:spTree>
    <p:extLst>
      <p:ext uri="{BB962C8B-B14F-4D97-AF65-F5344CB8AC3E}">
        <p14:creationId xmlns:p14="http://schemas.microsoft.com/office/powerpoint/2010/main" val="2318133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25</a:t>
            </a:fld>
            <a:endParaRPr lang="en-US"/>
          </a:p>
        </p:txBody>
      </p:sp>
    </p:spTree>
    <p:extLst>
      <p:ext uri="{BB962C8B-B14F-4D97-AF65-F5344CB8AC3E}">
        <p14:creationId xmlns:p14="http://schemas.microsoft.com/office/powerpoint/2010/main" val="21259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26</a:t>
            </a:fld>
            <a:endParaRPr lang="en-US"/>
          </a:p>
        </p:txBody>
      </p:sp>
    </p:spTree>
    <p:extLst>
      <p:ext uri="{BB962C8B-B14F-4D97-AF65-F5344CB8AC3E}">
        <p14:creationId xmlns:p14="http://schemas.microsoft.com/office/powerpoint/2010/main" val="16645751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27</a:t>
            </a:fld>
            <a:endParaRPr lang="en-US"/>
          </a:p>
        </p:txBody>
      </p:sp>
    </p:spTree>
    <p:extLst>
      <p:ext uri="{BB962C8B-B14F-4D97-AF65-F5344CB8AC3E}">
        <p14:creationId xmlns:p14="http://schemas.microsoft.com/office/powerpoint/2010/main" val="76662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28</a:t>
            </a:fld>
            <a:endParaRPr lang="en-US"/>
          </a:p>
        </p:txBody>
      </p:sp>
    </p:spTree>
    <p:extLst>
      <p:ext uri="{BB962C8B-B14F-4D97-AF65-F5344CB8AC3E}">
        <p14:creationId xmlns:p14="http://schemas.microsoft.com/office/powerpoint/2010/main" val="2806802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29</a:t>
            </a:fld>
            <a:endParaRPr lang="en-US"/>
          </a:p>
        </p:txBody>
      </p:sp>
    </p:spTree>
    <p:extLst>
      <p:ext uri="{BB962C8B-B14F-4D97-AF65-F5344CB8AC3E}">
        <p14:creationId xmlns:p14="http://schemas.microsoft.com/office/powerpoint/2010/main" val="398599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3</a:t>
            </a:fld>
            <a:endParaRPr lang="en-US"/>
          </a:p>
        </p:txBody>
      </p:sp>
    </p:spTree>
    <p:extLst>
      <p:ext uri="{BB962C8B-B14F-4D97-AF65-F5344CB8AC3E}">
        <p14:creationId xmlns:p14="http://schemas.microsoft.com/office/powerpoint/2010/main" val="39997017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61F48"/>
                </a:solidFill>
                <a:latin typeface="Roboto Medium" panose="02000000000000000000" pitchFamily="2" charset="0"/>
                <a:ea typeface="Roboto Medium" panose="02000000000000000000" pitchFamily="2" charset="0"/>
              </a:rPr>
              <a:t>Rebecca</a:t>
            </a:r>
            <a:endParaRPr lang="en-US" b="1"/>
          </a:p>
        </p:txBody>
      </p:sp>
      <p:sp>
        <p:nvSpPr>
          <p:cNvPr id="4" name="Slide Number Placeholder 3"/>
          <p:cNvSpPr>
            <a:spLocks noGrp="1"/>
          </p:cNvSpPr>
          <p:nvPr>
            <p:ph type="sldNum" sz="quarter" idx="5"/>
          </p:nvPr>
        </p:nvSpPr>
        <p:spPr/>
        <p:txBody>
          <a:bodyPr/>
          <a:lstStyle/>
          <a:p>
            <a:fld id="{8E954A27-B6BE-4AF5-83BC-1CB4FB00DDD3}" type="slidenum">
              <a:rPr lang="en-US" smtClean="0"/>
              <a:t>30</a:t>
            </a:fld>
            <a:endParaRPr lang="en-US"/>
          </a:p>
        </p:txBody>
      </p:sp>
    </p:spTree>
    <p:extLst>
      <p:ext uri="{BB962C8B-B14F-4D97-AF65-F5344CB8AC3E}">
        <p14:creationId xmlns:p14="http://schemas.microsoft.com/office/powerpoint/2010/main" val="1843424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31</a:t>
            </a:fld>
            <a:endParaRPr lang="en-US"/>
          </a:p>
        </p:txBody>
      </p:sp>
    </p:spTree>
    <p:extLst>
      <p:ext uri="{BB962C8B-B14F-4D97-AF65-F5344CB8AC3E}">
        <p14:creationId xmlns:p14="http://schemas.microsoft.com/office/powerpoint/2010/main" val="2977516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	</a:t>
            </a:r>
          </a:p>
        </p:txBody>
      </p:sp>
      <p:sp>
        <p:nvSpPr>
          <p:cNvPr id="4" name="Slide Number Placeholder 3"/>
          <p:cNvSpPr>
            <a:spLocks noGrp="1"/>
          </p:cNvSpPr>
          <p:nvPr>
            <p:ph type="sldNum" sz="quarter" idx="5"/>
          </p:nvPr>
        </p:nvSpPr>
        <p:spPr/>
        <p:txBody>
          <a:bodyPr/>
          <a:lstStyle/>
          <a:p>
            <a:fld id="{8E954A27-B6BE-4AF5-83BC-1CB4FB00DDD3}" type="slidenum">
              <a:rPr lang="en-US" smtClean="0"/>
              <a:t>32</a:t>
            </a:fld>
            <a:endParaRPr lang="en-US"/>
          </a:p>
        </p:txBody>
      </p:sp>
    </p:spTree>
    <p:extLst>
      <p:ext uri="{BB962C8B-B14F-4D97-AF65-F5344CB8AC3E}">
        <p14:creationId xmlns:p14="http://schemas.microsoft.com/office/powerpoint/2010/main" val="3184625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33</a:t>
            </a:fld>
            <a:endParaRPr lang="en-US"/>
          </a:p>
        </p:txBody>
      </p:sp>
    </p:spTree>
    <p:extLst>
      <p:ext uri="{BB962C8B-B14F-4D97-AF65-F5344CB8AC3E}">
        <p14:creationId xmlns:p14="http://schemas.microsoft.com/office/powerpoint/2010/main" val="1057509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34</a:t>
            </a:fld>
            <a:endParaRPr lang="en-US"/>
          </a:p>
        </p:txBody>
      </p:sp>
    </p:spTree>
    <p:extLst>
      <p:ext uri="{BB962C8B-B14F-4D97-AF65-F5344CB8AC3E}">
        <p14:creationId xmlns:p14="http://schemas.microsoft.com/office/powerpoint/2010/main" val="3560379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35</a:t>
            </a:fld>
            <a:endParaRPr lang="en-US"/>
          </a:p>
        </p:txBody>
      </p:sp>
    </p:spTree>
    <p:extLst>
      <p:ext uri="{BB962C8B-B14F-4D97-AF65-F5344CB8AC3E}">
        <p14:creationId xmlns:p14="http://schemas.microsoft.com/office/powerpoint/2010/main" val="239391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4</a:t>
            </a:fld>
            <a:endParaRPr lang="en-US"/>
          </a:p>
        </p:txBody>
      </p:sp>
    </p:spTree>
    <p:extLst>
      <p:ext uri="{BB962C8B-B14F-4D97-AF65-F5344CB8AC3E}">
        <p14:creationId xmlns:p14="http://schemas.microsoft.com/office/powerpoint/2010/main" val="471396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5</a:t>
            </a:fld>
            <a:endParaRPr lang="en-US"/>
          </a:p>
        </p:txBody>
      </p:sp>
    </p:spTree>
    <p:extLst>
      <p:ext uri="{BB962C8B-B14F-4D97-AF65-F5344CB8AC3E}">
        <p14:creationId xmlns:p14="http://schemas.microsoft.com/office/powerpoint/2010/main" val="13104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61F48"/>
                </a:solidFill>
                <a:latin typeface="Roboto Medium" panose="02000000000000000000" pitchFamily="2" charset="0"/>
                <a:ea typeface="Roboto Medium" panose="02000000000000000000" pitchFamily="2" charset="0"/>
              </a:rPr>
              <a:t>Rebecca</a:t>
            </a:r>
            <a:endParaRPr lang="en-US" b="1" dirty="0"/>
          </a:p>
        </p:txBody>
      </p:sp>
      <p:sp>
        <p:nvSpPr>
          <p:cNvPr id="4" name="Slide Number Placeholder 3"/>
          <p:cNvSpPr>
            <a:spLocks noGrp="1"/>
          </p:cNvSpPr>
          <p:nvPr>
            <p:ph type="sldNum" sz="quarter" idx="5"/>
          </p:nvPr>
        </p:nvSpPr>
        <p:spPr/>
        <p:txBody>
          <a:bodyPr/>
          <a:lstStyle/>
          <a:p>
            <a:fld id="{8E954A27-B6BE-4AF5-83BC-1CB4FB00DDD3}" type="slidenum">
              <a:rPr lang="en-US" smtClean="0"/>
              <a:t>6</a:t>
            </a:fld>
            <a:endParaRPr lang="en-US"/>
          </a:p>
        </p:txBody>
      </p:sp>
    </p:spTree>
    <p:extLst>
      <p:ext uri="{BB962C8B-B14F-4D97-AF65-F5344CB8AC3E}">
        <p14:creationId xmlns:p14="http://schemas.microsoft.com/office/powerpoint/2010/main" val="314661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Rebecca</a:t>
            </a:r>
          </a:p>
        </p:txBody>
      </p:sp>
      <p:sp>
        <p:nvSpPr>
          <p:cNvPr id="4" name="Slide Number Placeholder 3"/>
          <p:cNvSpPr>
            <a:spLocks noGrp="1"/>
          </p:cNvSpPr>
          <p:nvPr>
            <p:ph type="sldNum" sz="quarter" idx="5"/>
          </p:nvPr>
        </p:nvSpPr>
        <p:spPr/>
        <p:txBody>
          <a:bodyPr/>
          <a:lstStyle/>
          <a:p>
            <a:fld id="{8E954A27-B6BE-4AF5-83BC-1CB4FB00DDD3}" type="slidenum">
              <a:rPr lang="en-US" smtClean="0"/>
              <a:t>7</a:t>
            </a:fld>
            <a:endParaRPr lang="en-US"/>
          </a:p>
        </p:txBody>
      </p:sp>
    </p:spTree>
    <p:extLst>
      <p:ext uri="{BB962C8B-B14F-4D97-AF65-F5344CB8AC3E}">
        <p14:creationId xmlns:p14="http://schemas.microsoft.com/office/powerpoint/2010/main" val="340872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8</a:t>
            </a:fld>
            <a:endParaRPr lang="en-US"/>
          </a:p>
        </p:txBody>
      </p:sp>
    </p:spTree>
    <p:extLst>
      <p:ext uri="{BB962C8B-B14F-4D97-AF65-F5344CB8AC3E}">
        <p14:creationId xmlns:p14="http://schemas.microsoft.com/office/powerpoint/2010/main" val="47040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E954A27-B6BE-4AF5-83BC-1CB4FB00DDD3}" type="slidenum">
              <a:rPr lang="en-US" smtClean="0"/>
              <a:t>9</a:t>
            </a:fld>
            <a:endParaRPr lang="en-US"/>
          </a:p>
        </p:txBody>
      </p:sp>
    </p:spTree>
    <p:extLst>
      <p:ext uri="{BB962C8B-B14F-4D97-AF65-F5344CB8AC3E}">
        <p14:creationId xmlns:p14="http://schemas.microsoft.com/office/powerpoint/2010/main" val="137045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12/4/2023</a:t>
            </a:fld>
            <a:endParaRPr 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112256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6972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0874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73029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0EC5F1-80E0-7A45-A9F8-33FC90DAFC38}"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047105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150470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0EC5F1-80E0-7A45-A9F8-33FC90DAFC38}"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286180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0EC5F1-80E0-7A45-A9F8-33FC90DAFC38}"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423720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EC5F1-80E0-7A45-A9F8-33FC90DAFC38}" type="datetimeFigureOut">
              <a:rPr lang="en-US" smtClean="0"/>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D0405-AD16-1646-BCEE-B0764A8C431E}" type="slidenum">
              <a:rPr lang="en-US" smtClean="0"/>
              <a:t>‹#›</a:t>
            </a:fld>
            <a:endParaRPr lang="en-US"/>
          </a:p>
        </p:txBody>
      </p:sp>
    </p:spTree>
    <p:extLst>
      <p:ext uri="{BB962C8B-B14F-4D97-AF65-F5344CB8AC3E}">
        <p14:creationId xmlns:p14="http://schemas.microsoft.com/office/powerpoint/2010/main" val="361057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23381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00EC5F1-80E0-7A45-A9F8-33FC90DAFC38}" type="datetimeFigureOut">
              <a:rPr lang="en-US" smtClean="0"/>
              <a:t>12/4/2023</a:t>
            </a:fld>
            <a:endParaRPr 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39015745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00EC5F1-80E0-7A45-A9F8-33FC90DAFC38}" type="datetimeFigureOut">
              <a:rPr lang="en-US" smtClean="0"/>
              <a:t>12/4/2023</a:t>
            </a:fld>
            <a:endParaRPr 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ECD0405-AD16-1646-BCEE-B0764A8C431E}" type="slidenum">
              <a:rPr lang="en-US" smtClean="0"/>
              <a:t>‹#›</a:t>
            </a:fld>
            <a:endParaRPr lang="en-US"/>
          </a:p>
        </p:txBody>
      </p:sp>
    </p:spTree>
    <p:extLst>
      <p:ext uri="{BB962C8B-B14F-4D97-AF65-F5344CB8AC3E}">
        <p14:creationId xmlns:p14="http://schemas.microsoft.com/office/powerpoint/2010/main" val="7654106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myleavebenefits.nj.gov/labor/myleavebenefits/worker/application/index.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s://www.myleavebenefits.nj.gov/worker/resources/jobprotection.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nj.gov/labor/forms_pdfs/lwdhome/AD-289_9-13.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7071C-90C2-E445-A8A0-CCD5B35AD6AF}"/>
              </a:ext>
            </a:extLst>
          </p:cNvPr>
          <p:cNvPicPr>
            <a:picLocks noChangeAspect="1"/>
          </p:cNvPicPr>
          <p:nvPr/>
        </p:nvPicPr>
        <p:blipFill>
          <a:blip r:embed="rId3"/>
          <a:stretch>
            <a:fillRect/>
          </a:stretch>
        </p:blipFill>
        <p:spPr>
          <a:xfrm>
            <a:off x="3600" y="-5997"/>
            <a:ext cx="9144000" cy="6858000"/>
          </a:xfrm>
          <a:prstGeom prst="rect">
            <a:avLst/>
          </a:prstGeom>
        </p:spPr>
      </p:pic>
      <p:sp>
        <p:nvSpPr>
          <p:cNvPr id="4" name="TextBox 3">
            <a:extLst>
              <a:ext uri="{FF2B5EF4-FFF2-40B4-BE49-F238E27FC236}">
                <a16:creationId xmlns:a16="http://schemas.microsoft.com/office/drawing/2014/main" id="{CB79CDD2-35FD-844A-92A2-5D2C48A24E16}"/>
              </a:ext>
            </a:extLst>
          </p:cNvPr>
          <p:cNvSpPr txBox="1"/>
          <p:nvPr/>
        </p:nvSpPr>
        <p:spPr>
          <a:xfrm>
            <a:off x="127592" y="2802359"/>
            <a:ext cx="8394240" cy="1442618"/>
          </a:xfrm>
          <a:prstGeom prst="rect">
            <a:avLst/>
          </a:prstGeom>
          <a:noFill/>
        </p:spPr>
        <p:txBody>
          <a:bodyPr wrap="square" lIns="0" tIns="0" rIns="0" bIns="0" rtlCol="0">
            <a:noAutofit/>
          </a:bodyPr>
          <a:lstStyle/>
          <a:p>
            <a:pPr>
              <a:lnSpc>
                <a:spcPct val="85000"/>
              </a:lnSpc>
            </a:pPr>
            <a:r>
              <a:rPr lang="es-VE" sz="3600" b="1" dirty="0">
                <a:solidFill>
                  <a:srgbClr val="F36E4E"/>
                </a:solidFill>
                <a:latin typeface="Roboto Black" panose="02000000000000000000" pitchFamily="2" charset="0"/>
                <a:ea typeface="Roboto Black" panose="02000000000000000000" pitchFamily="2" charset="0"/>
              </a:rPr>
              <a:t>LICENCIA FAMILIAR Y MÉDICA PAGADA </a:t>
            </a:r>
            <a:r>
              <a:rPr lang="es-VE" sz="3600" dirty="0">
                <a:solidFill>
                  <a:srgbClr val="F36E4E"/>
                </a:solidFill>
                <a:latin typeface="Roboto" panose="02000000000000000000" pitchFamily="2" charset="0"/>
                <a:ea typeface="Roboto" panose="02000000000000000000" pitchFamily="2" charset="0"/>
              </a:rPr>
              <a:t>DE NUEVA JERSEY</a:t>
            </a:r>
            <a:endParaRPr lang="en-US" sz="3600" dirty="0">
              <a:solidFill>
                <a:srgbClr val="F36E4E"/>
              </a:solidFill>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80D3EF06-AE21-3E4D-95FD-D5B3F11C76E4}"/>
              </a:ext>
            </a:extLst>
          </p:cNvPr>
          <p:cNvSpPr txBox="1"/>
          <p:nvPr/>
        </p:nvSpPr>
        <p:spPr>
          <a:xfrm>
            <a:off x="1978777" y="4931715"/>
            <a:ext cx="6543055" cy="1191095"/>
          </a:xfrm>
          <a:prstGeom prst="rect">
            <a:avLst/>
          </a:prstGeom>
          <a:noFill/>
        </p:spPr>
        <p:txBody>
          <a:bodyPr wrap="square" lIns="0" tIns="0" rIns="0" bIns="0" rtlCol="0">
            <a:noAutofit/>
          </a:bodyPr>
          <a:lstStyle/>
          <a:p>
            <a:pPr>
              <a:lnSpc>
                <a:spcPct val="85000"/>
              </a:lnSpc>
            </a:pPr>
            <a:r>
              <a:rPr lang="en-US" sz="2800" dirty="0">
                <a:solidFill>
                  <a:srgbClr val="161F48"/>
                </a:solidFill>
                <a:latin typeface="Roboto" panose="02000000000000000000" pitchFamily="2" charset="0"/>
                <a:ea typeface="Roboto" panose="02000000000000000000" pitchFamily="2" charset="0"/>
              </a:rPr>
              <a:t>LO QUE </a:t>
            </a:r>
            <a:r>
              <a:rPr lang="en-US" sz="2800" b="1" dirty="0">
                <a:solidFill>
                  <a:srgbClr val="161F48"/>
                </a:solidFill>
                <a:latin typeface="Roboto Black" panose="02000000000000000000" pitchFamily="2" charset="0"/>
                <a:ea typeface="Roboto Black" panose="02000000000000000000" pitchFamily="2" charset="0"/>
              </a:rPr>
              <a:t>NECESITA SABER</a:t>
            </a:r>
          </a:p>
        </p:txBody>
      </p:sp>
    </p:spTree>
    <p:extLst>
      <p:ext uri="{BB962C8B-B14F-4D97-AF65-F5344CB8AC3E}">
        <p14:creationId xmlns:p14="http://schemas.microsoft.com/office/powerpoint/2010/main" val="154421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69787"/>
            <a:ext cx="8628017" cy="679270"/>
          </a:xfrm>
          <a:prstGeom prst="rect">
            <a:avLst/>
          </a:prstGeom>
          <a:noFill/>
        </p:spPr>
        <p:txBody>
          <a:bodyPr wrap="square" lIns="0" tIns="0" rIns="0" bIns="0" rtlCol="0">
            <a:noAutofit/>
          </a:bodyPr>
          <a:lstStyle/>
          <a:p>
            <a:r>
              <a:rPr lang="es-US" sz="3400" b="1" dirty="0">
                <a:solidFill>
                  <a:schemeClr val="bg1"/>
                </a:solidFill>
                <a:latin typeface="Roboto Black" panose="02000000000000000000" pitchFamily="2" charset="0"/>
                <a:ea typeface="Roboto Black" panose="02000000000000000000" pitchFamily="2" charset="0"/>
              </a:rPr>
              <a:t>¿CÓMO SE FINANCIAN LOS PROGRAMAS</a:t>
            </a:r>
            <a:r>
              <a:rPr lang="en-US" sz="3400" b="1" dirty="0">
                <a:solidFill>
                  <a:schemeClr val="bg1"/>
                </a:solidFill>
                <a:latin typeface="Roboto Black" panose="02000000000000000000" pitchFamily="2" charset="0"/>
                <a:ea typeface="Roboto Black" panose="02000000000000000000" pitchFamily="2" charset="0"/>
              </a:rPr>
              <a:t>?</a:t>
            </a:r>
          </a:p>
        </p:txBody>
      </p:sp>
      <p:sp>
        <p:nvSpPr>
          <p:cNvPr id="7" name="TextBox 6">
            <a:extLst>
              <a:ext uri="{FF2B5EF4-FFF2-40B4-BE49-F238E27FC236}">
                <a16:creationId xmlns:a16="http://schemas.microsoft.com/office/drawing/2014/main" id="{04E0C7B0-3EDA-FF47-9E7F-C7A4CD44C195}"/>
              </a:ext>
            </a:extLst>
          </p:cNvPr>
          <p:cNvSpPr txBox="1"/>
          <p:nvPr/>
        </p:nvSpPr>
        <p:spPr>
          <a:xfrm>
            <a:off x="443294" y="1735847"/>
            <a:ext cx="8257411" cy="4072661"/>
          </a:xfrm>
          <a:prstGeom prst="rect">
            <a:avLst/>
          </a:prstGeom>
          <a:noFill/>
        </p:spPr>
        <p:txBody>
          <a:bodyPr wrap="square" lIns="0" tIns="0" rIns="0" bIns="0" rtlCol="0" anchor="t">
            <a:noAutofit/>
          </a:bodyPr>
          <a:lstStyle/>
          <a:p>
            <a:pPr>
              <a:lnSpc>
                <a:spcPct val="95000"/>
              </a:lnSpc>
            </a:pPr>
            <a:r>
              <a:rPr lang="es-VE" sz="2200" dirty="0">
                <a:solidFill>
                  <a:srgbClr val="F36E4E"/>
                </a:solidFill>
                <a:latin typeface="Roboto Medium" panose="02000000000000000000" pitchFamily="2" charset="0"/>
                <a:ea typeface="Roboto Medium" panose="02000000000000000000" pitchFamily="2" charset="0"/>
                <a:cs typeface="+mn-lt"/>
              </a:rPr>
              <a:t>Seguro de Incapacidad Temporal: </a:t>
            </a:r>
            <a:r>
              <a:rPr lang="es-VE" sz="2200" dirty="0">
                <a:solidFill>
                  <a:srgbClr val="161F48"/>
                </a:solidFill>
                <a:latin typeface="Roboto Medium" panose="02000000000000000000" pitchFamily="2" charset="0"/>
                <a:ea typeface="Roboto Medium" panose="02000000000000000000" pitchFamily="2" charset="0"/>
              </a:rPr>
              <a:t>tanto los empleadores como los trabajadores contribuyen al costo del programa. Los trabajadores contribuyen a través de las deducciones realizadas en sus nóminas.</a:t>
            </a:r>
            <a:endParaRPr lang="es-VE" dirty="0">
              <a:latin typeface="Roboto Medium" panose="02000000000000000000" pitchFamily="2" charset="0"/>
              <a:ea typeface="Roboto Medium" panose="02000000000000000000" pitchFamily="2" charset="0"/>
            </a:endParaRPr>
          </a:p>
          <a:p>
            <a:pPr>
              <a:lnSpc>
                <a:spcPct val="95000"/>
              </a:lnSpc>
            </a:pPr>
            <a:endParaRPr lang="es-VE" sz="2200" dirty="0">
              <a:solidFill>
                <a:srgbClr val="161F48"/>
              </a:solidFill>
              <a:latin typeface="Roboto Medium" panose="02000000000000000000" pitchFamily="2" charset="0"/>
              <a:ea typeface="Roboto Medium" panose="02000000000000000000" pitchFamily="2" charset="0"/>
            </a:endParaRPr>
          </a:p>
          <a:p>
            <a:pPr>
              <a:lnSpc>
                <a:spcPct val="95000"/>
              </a:lnSpc>
            </a:pPr>
            <a:r>
              <a:rPr lang="es-VE" sz="2200" dirty="0">
                <a:solidFill>
                  <a:srgbClr val="F36E4E"/>
                </a:solidFill>
                <a:latin typeface="Roboto Medium" panose="02000000000000000000" pitchFamily="2" charset="0"/>
                <a:ea typeface="Roboto Medium" panose="02000000000000000000" pitchFamily="2" charset="0"/>
              </a:rPr>
              <a:t>Seguro de Licencia Familiar: </a:t>
            </a:r>
            <a:r>
              <a:rPr lang="es-VE" sz="2200" dirty="0">
                <a:solidFill>
                  <a:srgbClr val="161F48"/>
                </a:solidFill>
                <a:latin typeface="Roboto Medium" panose="02000000000000000000" pitchFamily="2" charset="0"/>
                <a:ea typeface="Roboto Medium" panose="02000000000000000000" pitchFamily="2" charset="0"/>
              </a:rPr>
              <a:t>el programa se financia al 100% con las deducciones de la nómina de los trabajadores. Los empleadores no contribuyen al programa.</a:t>
            </a:r>
          </a:p>
          <a:p>
            <a:pPr>
              <a:lnSpc>
                <a:spcPct val="95000"/>
              </a:lnSpc>
            </a:pPr>
            <a:endParaRPr lang="en-US" sz="2000" dirty="0">
              <a:solidFill>
                <a:srgbClr val="161F48"/>
              </a:solidFill>
              <a:latin typeface="Roboto Medium" panose="020B0604020202020204" charset="0"/>
              <a:ea typeface="Roboto Medium" panose="020B0604020202020204" charset="0"/>
            </a:endParaRPr>
          </a:p>
          <a:p>
            <a:pPr>
              <a:lnSpc>
                <a:spcPct val="95000"/>
              </a:lnSpc>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942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356495" y="360897"/>
            <a:ext cx="8628017" cy="1467836"/>
          </a:xfrm>
          <a:prstGeom prst="rect">
            <a:avLst/>
          </a:prstGeom>
          <a:noFill/>
        </p:spPr>
        <p:txBody>
          <a:bodyPr wrap="square" lIns="0" tIns="0" rIns="0" bIns="0" rtlCol="0">
            <a:noAutofit/>
          </a:bodyPr>
          <a:lstStyle/>
          <a:p>
            <a:pPr>
              <a:lnSpc>
                <a:spcPct val="85000"/>
              </a:lnSpc>
            </a:pPr>
            <a:r>
              <a:rPr lang="es-US" sz="3600" b="1" dirty="0">
                <a:solidFill>
                  <a:srgbClr val="2D98AF"/>
                </a:solidFill>
                <a:latin typeface="Roboto Black" panose="02000000000000000000" pitchFamily="2" charset="0"/>
                <a:ea typeface="Roboto Black" panose="02000000000000000000" pitchFamily="2" charset="0"/>
              </a:rPr>
              <a:t>MOTIVOS QUE CALIFICAN PARA LOS BENEFICIOS DE LA LICENCIA FAMILIAR Y MÉDICA PAGADA DE NJ</a:t>
            </a:r>
            <a:endParaRPr lang="en-US" sz="3600" b="1" dirty="0">
              <a:solidFill>
                <a:srgbClr val="2D98AF"/>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F6D2DDCC-1623-5273-5DF7-C63CFA1476A0}"/>
              </a:ext>
            </a:extLst>
          </p:cNvPr>
          <p:cNvSpPr txBox="1"/>
          <p:nvPr/>
        </p:nvSpPr>
        <p:spPr>
          <a:xfrm>
            <a:off x="672735" y="2196878"/>
            <a:ext cx="7686651" cy="4265022"/>
          </a:xfrm>
          <a:prstGeom prst="rect">
            <a:avLst/>
          </a:prstGeom>
          <a:noFill/>
        </p:spPr>
        <p:txBody>
          <a:bodyPr wrap="square" lIns="0" tIns="0" rIns="0" bIns="0" rtlCol="0">
            <a:noAutofit/>
          </a:bodyPr>
          <a:lstStyle/>
          <a:p>
            <a:pPr fontAlgn="base">
              <a:buClr>
                <a:srgbClr val="F36E4E"/>
              </a:buClr>
            </a:pPr>
            <a:r>
              <a:rPr lang="es-US" sz="3200" dirty="0">
                <a:solidFill>
                  <a:srgbClr val="161F48"/>
                </a:solidFill>
                <a:latin typeface="Roboto Medium" panose="020B0604020202020204" charset="0"/>
                <a:ea typeface="Roboto Medium" panose="020B0604020202020204" charset="0"/>
              </a:rPr>
              <a:t>Repasemos los escenarios por los que puede recibir beneficios por Incapacidad Temporal o Licencia Familiar.</a:t>
            </a:r>
            <a:endParaRPr lang="en-US" sz="3200" dirty="0">
              <a:solidFill>
                <a:srgbClr val="161F48"/>
              </a:solidFill>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264499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7285734" cy="829491"/>
          </a:xfrm>
          <a:prstGeom prst="rect">
            <a:avLst/>
          </a:prstGeom>
          <a:noFill/>
        </p:spPr>
        <p:txBody>
          <a:bodyPr wrap="square" lIns="0" tIns="0" rIns="0" bIns="0" rtlCol="0">
            <a:noAutofit/>
          </a:bodyPr>
          <a:lstStyle/>
          <a:p>
            <a:r>
              <a:rPr lang="es-US" sz="2800" b="1" dirty="0">
                <a:solidFill>
                  <a:srgbClr val="2D98AF"/>
                </a:solidFill>
                <a:latin typeface="Roboto Black" panose="02000000000000000000" pitchFamily="2" charset="0"/>
                <a:ea typeface="Roboto Black" panose="02000000000000000000" pitchFamily="2" charset="0"/>
              </a:rPr>
              <a:t>CUIDARSE A SÍ MISMO: </a:t>
            </a:r>
          </a:p>
          <a:p>
            <a:r>
              <a:rPr lang="es-US" sz="2800" b="1" dirty="0">
                <a:solidFill>
                  <a:srgbClr val="2D98AF"/>
                </a:solidFill>
                <a:latin typeface="Roboto Black" panose="02000000000000000000" pitchFamily="2" charset="0"/>
                <a:ea typeface="Roboto Black" panose="02000000000000000000" pitchFamily="2" charset="0"/>
              </a:rPr>
              <a:t>SEGURO DE INCAPACIDAD TEMPORAL</a:t>
            </a:r>
            <a:endParaRPr lang="en-US" sz="2800" b="1" dirty="0">
              <a:solidFill>
                <a:srgbClr val="2D98AF"/>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1443446"/>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s-US" sz="2400" dirty="0">
                <a:solidFill>
                  <a:srgbClr val="161F48"/>
                </a:solidFill>
                <a:latin typeface="Roboto Medium" panose="02000000000000000000" pitchFamily="2" charset="0"/>
                <a:ea typeface="Roboto Medium" panose="02000000000000000000" pitchFamily="2" charset="0"/>
              </a:rPr>
              <a:t>Si usted no puede trabajar debido a una condición de salud física o mental, incluyendo la recuperación del embarazo/parto y COVID-19</a:t>
            </a:r>
            <a:endParaRPr lang="en-US" sz="2400" dirty="0">
              <a:solidFill>
                <a:srgbClr val="161F48"/>
              </a:solidFill>
              <a:latin typeface="Roboto Medium" panose="02000000000000000000" pitchFamily="2" charset="0"/>
              <a:ea typeface="Roboto Medium" panose="02000000000000000000" pitchFamily="2" charset="0"/>
            </a:endParaRPr>
          </a:p>
          <a:p>
            <a:pPr marL="233363" indent="-23336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 </a:t>
            </a:r>
            <a:r>
              <a:rPr lang="es-US" sz="2400" dirty="0">
                <a:solidFill>
                  <a:srgbClr val="161F48"/>
                </a:solidFill>
                <a:latin typeface="Roboto Medium" panose="02000000000000000000" pitchFamily="2" charset="0"/>
                <a:ea typeface="Roboto Medium" panose="02000000000000000000" pitchFamily="2" charset="0"/>
              </a:rPr>
              <a:t>Puede recibir hasta 26 semanas de beneficios, certificados por un profesional médico</a:t>
            </a:r>
            <a:endParaRPr lang="en-US" sz="2400" b="1" dirty="0">
              <a:solidFill>
                <a:srgbClr val="F36E4E"/>
              </a:solidFill>
              <a:latin typeface="Roboto" panose="02000000000000000000" pitchFamily="2" charset="0"/>
              <a:ea typeface="Roboto"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901254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6" y="410916"/>
            <a:ext cx="6099277" cy="829491"/>
          </a:xfrm>
          <a:prstGeom prst="rect">
            <a:avLst/>
          </a:prstGeom>
          <a:noFill/>
        </p:spPr>
        <p:txBody>
          <a:bodyPr wrap="square" lIns="0" tIns="0" rIns="0" bIns="0" rtlCol="0">
            <a:noAutofit/>
          </a:bodyPr>
          <a:lstStyle/>
          <a:p>
            <a:r>
              <a:rPr lang="en-US" sz="2800" b="1" dirty="0">
                <a:solidFill>
                  <a:srgbClr val="2D98AF"/>
                </a:solidFill>
                <a:latin typeface="Roboto Black" panose="02000000000000000000" pitchFamily="2" charset="0"/>
                <a:ea typeface="Roboto Black" panose="02000000000000000000" pitchFamily="2" charset="0"/>
              </a:rPr>
              <a:t>CUIDAR A UN SER QUERIDO: </a:t>
            </a:r>
          </a:p>
          <a:p>
            <a:r>
              <a:rPr lang="en-US" sz="2800" b="1" dirty="0">
                <a:solidFill>
                  <a:srgbClr val="2D98AF"/>
                </a:solidFill>
                <a:latin typeface="Roboto Black" panose="02000000000000000000" pitchFamily="2" charset="0"/>
                <a:ea typeface="Roboto Black" panose="02000000000000000000" pitchFamily="2" charset="0"/>
              </a:rPr>
              <a:t>SEGURO DE LICENCIA FAMILIAR​</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939025"/>
            <a:ext cx="8138160" cy="1443446"/>
          </a:xfrm>
          <a:prstGeom prst="rect">
            <a:avLst/>
          </a:prstGeom>
          <a:noFill/>
        </p:spPr>
        <p:txBody>
          <a:bodyPr wrap="square" lIns="0" tIns="0" rIns="0" bIns="0" rtlCol="0" anchor="t">
            <a:noAutofit/>
          </a:bodyPr>
          <a:lstStyle/>
          <a:p>
            <a:pPr marL="233045" indent="-233045">
              <a:lnSpc>
                <a:spcPct val="95000"/>
              </a:lnSpc>
              <a:spcAft>
                <a:spcPts val="1200"/>
              </a:spcAft>
            </a:pPr>
            <a:r>
              <a:rPr lang="es-ES" sz="2000" dirty="0">
                <a:solidFill>
                  <a:srgbClr val="161F48"/>
                </a:solidFill>
                <a:latin typeface="Roboto Medium"/>
                <a:ea typeface="Roboto Medium"/>
              </a:rPr>
              <a:t>Si no puede trabajar porque está</a:t>
            </a:r>
            <a:r>
              <a:rPr lang="en-US" sz="2000" dirty="0">
                <a:solidFill>
                  <a:srgbClr val="161F48"/>
                </a:solidFill>
                <a:latin typeface="Roboto Medium"/>
                <a:ea typeface="Roboto Medium"/>
              </a:rPr>
              <a:t>:</a:t>
            </a:r>
            <a:endParaRPr lang="en-US" sz="2000" dirty="0">
              <a:solidFill>
                <a:srgbClr val="F36E4E"/>
              </a:solidFill>
              <a:latin typeface="Roboto Medium"/>
              <a:ea typeface="Roboto Medium"/>
            </a:endParaRPr>
          </a:p>
          <a:p>
            <a:pPr marL="342900" indent="-342900">
              <a:lnSpc>
                <a:spcPct val="95000"/>
              </a:lnSpc>
              <a:spcAft>
                <a:spcPts val="1200"/>
              </a:spcAft>
              <a:buClr>
                <a:schemeClr val="accent2"/>
              </a:buClr>
              <a:buFont typeface="Arial" panose="020B0604020202020204" pitchFamily="34" charset="0"/>
              <a:buChar char="•"/>
            </a:pPr>
            <a:r>
              <a:rPr lang="es-ES" sz="2000" dirty="0">
                <a:solidFill>
                  <a:srgbClr val="161F48"/>
                </a:solidFill>
                <a:latin typeface="Roboto Medium" panose="02000000000000000000" pitchFamily="2" charset="0"/>
                <a:ea typeface="Roboto Medium" panose="02000000000000000000" pitchFamily="2" charset="0"/>
              </a:rPr>
              <a:t>Cuidando a un ser querido con una enfermedad física o mental</a:t>
            </a:r>
            <a:endParaRPr lang="en-US" sz="2000" dirty="0">
              <a:solidFill>
                <a:srgbClr val="161F48"/>
              </a:solidFill>
              <a:latin typeface="Roboto Medium" panose="02000000000000000000" pitchFamily="2" charset="0"/>
              <a:ea typeface="Roboto Medium" panose="02000000000000000000" pitchFamily="2" charset="0"/>
            </a:endParaRPr>
          </a:p>
          <a:p>
            <a:pPr marL="342900" indent="-342900">
              <a:lnSpc>
                <a:spcPct val="95000"/>
              </a:lnSpc>
              <a:spcAft>
                <a:spcPts val="1200"/>
              </a:spcAft>
              <a:buClr>
                <a:schemeClr val="accent2"/>
              </a:buClr>
              <a:buFont typeface="Arial" panose="020B0604020202020204" pitchFamily="34" charset="0"/>
              <a:buChar char="•"/>
            </a:pPr>
            <a:r>
              <a:rPr lang="es-VE" sz="2000" dirty="0">
                <a:solidFill>
                  <a:srgbClr val="161F48"/>
                </a:solidFill>
                <a:latin typeface="Roboto Medium"/>
                <a:ea typeface="Roboto Medium"/>
              </a:rPr>
              <a:t>Afrontando violencia doméstica o sexual o está cuidando a un ser querido que es víctima/sobreviviente de violencia doméstica o sexual</a:t>
            </a:r>
          </a:p>
          <a:p>
            <a:pPr fontAlgn="base"/>
            <a:endParaRPr lang="en-US" sz="2000" dirty="0">
              <a:solidFill>
                <a:srgbClr val="161F48"/>
              </a:solidFill>
              <a:latin typeface="Roboto Medium" panose="02000000000000000000" pitchFamily="2" charset="0"/>
              <a:ea typeface="Roboto Medium" panose="02000000000000000000" pitchFamily="2" charset="0"/>
            </a:endParaRPr>
          </a:p>
          <a:p>
            <a:pPr fontAlgn="base">
              <a:spcAft>
                <a:spcPts val="1200"/>
              </a:spcAft>
            </a:pPr>
            <a:r>
              <a:rPr lang="es-VE" sz="2000" dirty="0">
                <a:solidFill>
                  <a:srgbClr val="161F48"/>
                </a:solidFill>
                <a:latin typeface="Roboto Medium"/>
                <a:ea typeface="Roboto Medium"/>
              </a:rPr>
              <a:t>Duración:</a:t>
            </a:r>
          </a:p>
          <a:p>
            <a:pPr marL="342900" indent="-342900" fontAlgn="base">
              <a:buFont typeface="Arial" panose="020B0604020202020204" pitchFamily="34" charset="0"/>
              <a:buChar char="•"/>
            </a:pPr>
            <a:r>
              <a:rPr lang="es-ES" sz="2000" dirty="0">
                <a:solidFill>
                  <a:srgbClr val="161F48"/>
                </a:solidFill>
                <a:latin typeface="Roboto Medium"/>
                <a:ea typeface="Roboto Medium"/>
              </a:rPr>
              <a:t>Hasta 12 semanas de beneficios si se toman de forma consecutiva</a:t>
            </a:r>
            <a:r>
              <a:rPr lang="en-US" sz="2000" dirty="0">
                <a:solidFill>
                  <a:srgbClr val="161F48"/>
                </a:solidFill>
                <a:latin typeface="Roboto Medium"/>
                <a:ea typeface="Roboto Medium"/>
              </a:rPr>
              <a:t> </a:t>
            </a:r>
            <a:endParaRPr lang="en-US" sz="2000" dirty="0">
              <a:solidFill>
                <a:srgbClr val="161F48"/>
              </a:solidFill>
              <a:latin typeface="Roboto Medium" panose="02000000000000000000" pitchFamily="2" charset="0"/>
              <a:ea typeface="Roboto Medium" panose="02000000000000000000" pitchFamily="2" charset="0"/>
            </a:endParaRPr>
          </a:p>
          <a:p>
            <a:pPr marL="342900" indent="-342900" fontAlgn="base">
              <a:buFont typeface="Arial" panose="020B0604020202020204" pitchFamily="34" charset="0"/>
              <a:buChar char="•"/>
            </a:pPr>
            <a:r>
              <a:rPr lang="es-VE" sz="2000" dirty="0">
                <a:solidFill>
                  <a:srgbClr val="161F48"/>
                </a:solidFill>
                <a:latin typeface="Roboto Medium"/>
                <a:ea typeface="Roboto Medium"/>
              </a:rPr>
              <a:t>56 días (8 semanas) de beneficios si se toman de forma intermitente</a:t>
            </a: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30026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377025" y="403819"/>
            <a:ext cx="8507395" cy="829491"/>
          </a:xfrm>
          <a:prstGeom prst="rect">
            <a:avLst/>
          </a:prstGeom>
          <a:noFill/>
        </p:spPr>
        <p:txBody>
          <a:bodyPr wrap="square" lIns="0" tIns="0" rIns="0" bIns="0" rtlCol="0">
            <a:noAutofit/>
          </a:bodyPr>
          <a:lstStyle/>
          <a:p>
            <a:r>
              <a:rPr lang="es-ES" sz="2800" b="1" dirty="0">
                <a:solidFill>
                  <a:srgbClr val="2D98AF"/>
                </a:solidFill>
                <a:latin typeface="Roboto Black" panose="02000000000000000000" pitchFamily="2" charset="0"/>
                <a:ea typeface="Roboto Black" panose="02000000000000000000" pitchFamily="2" charset="0"/>
              </a:rPr>
              <a:t>CUIDAR A UN SER QUERIDO:</a:t>
            </a:r>
            <a:r>
              <a:rPr lang="en-US" sz="2800" b="1" dirty="0">
                <a:solidFill>
                  <a:srgbClr val="2D98AF"/>
                </a:solidFill>
                <a:latin typeface="Roboto Black" panose="02000000000000000000" pitchFamily="2" charset="0"/>
                <a:ea typeface="Roboto Black" panose="02000000000000000000" pitchFamily="2" charset="0"/>
              </a:rPr>
              <a:t> </a:t>
            </a:r>
          </a:p>
          <a:p>
            <a:r>
              <a:rPr lang="es-ES" sz="2800" b="1" dirty="0">
                <a:solidFill>
                  <a:srgbClr val="2D98AF"/>
                </a:solidFill>
                <a:latin typeface="Roboto Black" panose="02000000000000000000" pitchFamily="2" charset="0"/>
                <a:ea typeface="Roboto Black" panose="02000000000000000000" pitchFamily="2" charset="0"/>
              </a:rPr>
              <a:t>SEGURO DE LICENCIA FAMILIAR (CONTINUACIÓN)</a:t>
            </a:r>
            <a:endParaRPr lang="en-US" sz="2800" b="1" dirty="0">
              <a:solidFill>
                <a:srgbClr val="2D98AF"/>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3175">
              <a:lnSpc>
                <a:spcPct val="95000"/>
              </a:lnSpc>
              <a:spcAft>
                <a:spcPts val="1200"/>
              </a:spcAft>
            </a:pPr>
            <a:r>
              <a:rPr lang="es-ES" sz="2250" dirty="0">
                <a:solidFill>
                  <a:srgbClr val="161F48"/>
                </a:solidFill>
                <a:latin typeface="Roboto Medium" panose="02000000000000000000" pitchFamily="2" charset="0"/>
                <a:ea typeface="Roboto Medium" panose="02000000000000000000" pitchFamily="2" charset="0"/>
              </a:rPr>
              <a:t>¿Quienes son considerados "Miembros de la Familia" según la ley?</a:t>
            </a:r>
          </a:p>
          <a:p>
            <a:pPr marL="233363" indent="-233363">
              <a:lnSpc>
                <a:spcPct val="95000"/>
              </a:lnSpc>
              <a:spcAft>
                <a:spcPts val="1200"/>
              </a:spcAft>
            </a:pPr>
            <a:endParaRPr lang="en-US" sz="2400" dirty="0">
              <a:solidFill>
                <a:srgbClr val="161F48"/>
              </a:solidFill>
              <a:latin typeface="Roboto Medium" panose="02000000000000000000" pitchFamily="2" charset="0"/>
              <a:ea typeface="Roboto Medium" panose="02000000000000000000" pitchFamily="2" charset="0"/>
            </a:endParaRPr>
          </a:p>
        </p:txBody>
      </p:sp>
      <p:sp>
        <p:nvSpPr>
          <p:cNvPr id="2" name="TextBox 1">
            <a:extLst>
              <a:ext uri="{FF2B5EF4-FFF2-40B4-BE49-F238E27FC236}">
                <a16:creationId xmlns:a16="http://schemas.microsoft.com/office/drawing/2014/main" id="{16121F5B-A19E-EA49-945C-F06D77041078}"/>
              </a:ext>
            </a:extLst>
          </p:cNvPr>
          <p:cNvSpPr txBox="1"/>
          <p:nvPr/>
        </p:nvSpPr>
        <p:spPr>
          <a:xfrm>
            <a:off x="444137" y="2503786"/>
            <a:ext cx="8702540" cy="3600974"/>
          </a:xfrm>
          <a:prstGeom prst="rect">
            <a:avLst/>
          </a:prstGeom>
          <a:noFill/>
        </p:spPr>
        <p:txBody>
          <a:bodyPr wrap="square" lIns="0" tIns="0" rIns="0" bIns="0" numCol="3" rtlCol="0">
            <a:noAutofit/>
          </a:bodyPr>
          <a:lstStyle/>
          <a:p>
            <a:pPr marL="233363" indent="-227013">
              <a:lnSpc>
                <a:spcPct val="95000"/>
              </a:lnSpc>
              <a:spcAft>
                <a:spcPts val="1200"/>
              </a:spcAft>
            </a:pPr>
            <a:r>
              <a:rPr lang="en-US" sz="2400" dirty="0">
                <a:solidFill>
                  <a:srgbClr val="F36E4E"/>
                </a:solidFill>
                <a:latin typeface="Roboto Medium" panose="02000000000000000000" pitchFamily="2" charset="0"/>
                <a:ea typeface="Roboto Medium" panose="02000000000000000000" pitchFamily="2" charset="0"/>
              </a:rPr>
              <a:t>•</a:t>
            </a: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Hijo(a) (biológico(a), adoptado(a), de crianza temporal, hijastro(a)),</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a:t>
            </a:r>
            <a:r>
              <a:rPr lang="es-VE"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Cónyuge (incluye pareja de hecho y unión civil)</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a:t>
            </a:r>
            <a:r>
              <a:rPr lang="es-VE"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Padres </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Hermanos(as)</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Abuelos</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Nietos</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Parientes políticos</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ES" dirty="0">
                <a:solidFill>
                  <a:srgbClr val="161F48"/>
                </a:solidFill>
                <a:latin typeface="Roboto Medium" panose="02000000000000000000" pitchFamily="2" charset="0"/>
                <a:ea typeface="Roboto Medium" panose="02000000000000000000" pitchFamily="2" charset="0"/>
              </a:rPr>
              <a:t>Cualquier relación de sangre con el solicitante</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Familia elegida</a:t>
            </a:r>
          </a:p>
          <a:p>
            <a:pPr marL="233363" indent="-227013">
              <a:lnSpc>
                <a:spcPct val="95000"/>
              </a:lnSpc>
              <a:spcAft>
                <a:spcPts val="1200"/>
              </a:spcAft>
            </a:pPr>
            <a:r>
              <a:rPr lang="es-VE" sz="2400" dirty="0">
                <a:solidFill>
                  <a:srgbClr val="F36E4E"/>
                </a:solidFill>
                <a:latin typeface="Roboto Medium" panose="02000000000000000000" pitchFamily="2" charset="0"/>
                <a:ea typeface="Roboto Medium" panose="02000000000000000000" pitchFamily="2" charset="0"/>
              </a:rPr>
              <a:t>•	</a:t>
            </a:r>
            <a:r>
              <a:rPr lang="es-VE" dirty="0">
                <a:solidFill>
                  <a:srgbClr val="161F48"/>
                </a:solidFill>
                <a:latin typeface="Roboto Medium" panose="02000000000000000000" pitchFamily="2" charset="0"/>
                <a:ea typeface="Roboto Medium" panose="02000000000000000000" pitchFamily="2" charset="0"/>
              </a:rPr>
              <a:t>Cualquier otra persona con una asociación estrecha equivalente a una relación familiar</a:t>
            </a:r>
            <a:endParaRPr lang="es-VE" dirty="0"/>
          </a:p>
        </p:txBody>
      </p:sp>
    </p:spTree>
    <p:extLst>
      <p:ext uri="{BB962C8B-B14F-4D97-AF65-F5344CB8AC3E}">
        <p14:creationId xmlns:p14="http://schemas.microsoft.com/office/powerpoint/2010/main" val="211518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36334"/>
            <a:ext cx="8628017" cy="679270"/>
          </a:xfrm>
          <a:prstGeom prst="rect">
            <a:avLst/>
          </a:prstGeom>
          <a:noFill/>
        </p:spPr>
        <p:txBody>
          <a:bodyPr wrap="square" lIns="0" tIns="0" rIns="0" bIns="0" rtlCol="0">
            <a:noAutofit/>
          </a:bodyPr>
          <a:lstStyle/>
          <a:p>
            <a:r>
              <a:rPr lang="es-ES" sz="2800" b="1" dirty="0">
                <a:solidFill>
                  <a:schemeClr val="bg1"/>
                </a:solidFill>
                <a:latin typeface="Roboto Black" panose="02000000000000000000" pitchFamily="2" charset="0"/>
                <a:ea typeface="Roboto Black" panose="02000000000000000000" pitchFamily="2" charset="0"/>
              </a:rPr>
              <a:t>BENEFICIOS PARA LOS NUEVOS PADRES: SEGURO DE INCAPACIDAD TEMPORAL Y LICENCIA FAMILIAR</a:t>
            </a:r>
            <a:endParaRPr lang="en-US" sz="2800" b="1" dirty="0">
              <a:solidFill>
                <a:schemeClr val="bg1"/>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EC27C608-7F67-0B02-7F54-898AF6AE6F79}"/>
              </a:ext>
            </a:extLst>
          </p:cNvPr>
          <p:cNvSpPr txBox="1"/>
          <p:nvPr/>
        </p:nvSpPr>
        <p:spPr>
          <a:xfrm>
            <a:off x="583525" y="1854291"/>
            <a:ext cx="7686651" cy="4265022"/>
          </a:xfrm>
          <a:prstGeom prst="rect">
            <a:avLst/>
          </a:prstGeom>
          <a:noFill/>
          <a:ln>
            <a:noFill/>
          </a:ln>
        </p:spPr>
        <p:txBody>
          <a:bodyPr wrap="square" lIns="0" tIns="0" rIns="0" bIns="0" rtlCol="0" anchor="t">
            <a:noAutofit/>
          </a:bodyPr>
          <a:lstStyle/>
          <a:p>
            <a:pPr>
              <a:lnSpc>
                <a:spcPct val="95000"/>
              </a:lnSpc>
              <a:spcAft>
                <a:spcPts val="1200"/>
              </a:spcAft>
            </a:pPr>
            <a:r>
              <a:rPr lang="es-VE" sz="2400" dirty="0">
                <a:solidFill>
                  <a:srgbClr val="161F48"/>
                </a:solidFill>
                <a:latin typeface="Roboto Medium" panose="02000000000000000000" pitchFamily="2" charset="0"/>
                <a:ea typeface="Roboto Medium" panose="02000000000000000000" pitchFamily="2" charset="0"/>
              </a:rPr>
              <a:t>Beneficios para personas que dan a luz sin complicaciones:</a:t>
            </a:r>
          </a:p>
          <a:p>
            <a:pPr lvl="1">
              <a:lnSpc>
                <a:spcPct val="95000"/>
              </a:lnSpc>
              <a:spcAft>
                <a:spcPts val="1200"/>
              </a:spcAft>
            </a:pPr>
            <a:r>
              <a:rPr lang="es-VE" sz="2400" dirty="0">
                <a:solidFill>
                  <a:srgbClr val="161F48"/>
                </a:solidFill>
                <a:latin typeface="Roboto Medium"/>
                <a:ea typeface="Roboto Medium"/>
              </a:rPr>
              <a:t>4 semanas de embarazo </a:t>
            </a:r>
          </a:p>
          <a:p>
            <a:pPr lvl="1">
              <a:lnSpc>
                <a:spcPct val="95000"/>
              </a:lnSpc>
              <a:spcAft>
                <a:spcPts val="1200"/>
              </a:spcAft>
            </a:pPr>
            <a:r>
              <a:rPr lang="es-VE" sz="2400" dirty="0">
                <a:solidFill>
                  <a:srgbClr val="161F48"/>
                </a:solidFill>
                <a:latin typeface="Roboto Medium"/>
                <a:ea typeface="Roboto Medium"/>
              </a:rPr>
              <a:t>+ 6/8 semanas para la recuperación </a:t>
            </a:r>
            <a:endParaRPr lang="es-VE" dirty="0">
              <a:solidFill>
                <a:srgbClr val="161F48"/>
              </a:solidFill>
              <a:latin typeface="Roboto Medium"/>
              <a:ea typeface="Roboto Medium"/>
            </a:endParaRPr>
          </a:p>
          <a:p>
            <a:pPr lvl="1">
              <a:lnSpc>
                <a:spcPct val="95000"/>
              </a:lnSpc>
              <a:spcAft>
                <a:spcPts val="1200"/>
              </a:spcAft>
            </a:pPr>
            <a:r>
              <a:rPr lang="es-VE" sz="2400" dirty="0">
                <a:solidFill>
                  <a:srgbClr val="161F48"/>
                </a:solidFill>
                <a:latin typeface="Roboto Medium"/>
                <a:ea typeface="Roboto Medium"/>
              </a:rPr>
              <a:t>+ 12 semanas para el vínculo afectivo (56 días </a:t>
            </a:r>
          </a:p>
          <a:p>
            <a:pPr lvl="1">
              <a:lnSpc>
                <a:spcPct val="95000"/>
              </a:lnSpc>
              <a:spcAft>
                <a:spcPts val="1200"/>
              </a:spcAft>
            </a:pPr>
            <a:r>
              <a:rPr lang="es-VE" sz="2400" dirty="0">
                <a:solidFill>
                  <a:srgbClr val="161F48"/>
                </a:solidFill>
                <a:latin typeface="Roboto Medium"/>
                <a:ea typeface="Roboto Medium"/>
              </a:rPr>
              <a:t>intermitentes) = hasta 24 semanas en total</a:t>
            </a:r>
            <a:endParaRPr lang="es-VE" dirty="0">
              <a:solidFill>
                <a:srgbClr val="161F48"/>
              </a:solidFill>
              <a:latin typeface="Roboto Medium"/>
              <a:ea typeface="Roboto Medium"/>
            </a:endParaRPr>
          </a:p>
          <a:p>
            <a:pPr>
              <a:lnSpc>
                <a:spcPct val="95000"/>
              </a:lnSpc>
              <a:spcAft>
                <a:spcPts val="1200"/>
              </a:spcAft>
            </a:pPr>
            <a:endParaRPr lang="en-US" sz="2400" dirty="0">
              <a:solidFill>
                <a:srgbClr val="161F48"/>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71414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33103" y="451086"/>
            <a:ext cx="8799482" cy="1029021"/>
          </a:xfrm>
          <a:prstGeom prst="rect">
            <a:avLst/>
          </a:prstGeom>
          <a:noFill/>
        </p:spPr>
        <p:txBody>
          <a:bodyPr wrap="square" lIns="0" tIns="0" rIns="0" bIns="0" rtlCol="0">
            <a:noAutofit/>
          </a:bodyPr>
          <a:lstStyle/>
          <a:p>
            <a:r>
              <a:rPr lang="es-VE" sz="3200" b="1" dirty="0">
                <a:solidFill>
                  <a:srgbClr val="161F48"/>
                </a:solidFill>
                <a:latin typeface="Roboto Black" panose="02000000000000000000" pitchFamily="2" charset="0"/>
                <a:ea typeface="Roboto Black" panose="02000000000000000000" pitchFamily="2" charset="0"/>
              </a:rPr>
              <a:t>Herramienta Cronológica de Maternidad</a:t>
            </a:r>
          </a:p>
        </p:txBody>
      </p:sp>
      <p:pic>
        <p:nvPicPr>
          <p:cNvPr id="7" name="Picture 6" descr="Graphical user interface&#10;&#10;Description automatically generated with medium confidence">
            <a:extLst>
              <a:ext uri="{FF2B5EF4-FFF2-40B4-BE49-F238E27FC236}">
                <a16:creationId xmlns:a16="http://schemas.microsoft.com/office/drawing/2014/main" id="{584960CE-5E86-69D7-4015-AE48555F1C3D}"/>
              </a:ext>
            </a:extLst>
          </p:cNvPr>
          <p:cNvPicPr>
            <a:picLocks noChangeAspect="1"/>
          </p:cNvPicPr>
          <p:nvPr/>
        </p:nvPicPr>
        <p:blipFill>
          <a:blip r:embed="rId4"/>
          <a:stretch>
            <a:fillRect/>
          </a:stretch>
        </p:blipFill>
        <p:spPr>
          <a:xfrm>
            <a:off x="252421" y="2542478"/>
            <a:ext cx="5951255" cy="3044337"/>
          </a:xfrm>
          <a:prstGeom prst="rect">
            <a:avLst/>
          </a:prstGeom>
        </p:spPr>
      </p:pic>
      <p:sp>
        <p:nvSpPr>
          <p:cNvPr id="8" name="TextBox 7">
            <a:extLst>
              <a:ext uri="{FF2B5EF4-FFF2-40B4-BE49-F238E27FC236}">
                <a16:creationId xmlns:a16="http://schemas.microsoft.com/office/drawing/2014/main" id="{CDC612DA-1D6D-1E9B-7C7E-FFD7ED4B0CAD}"/>
              </a:ext>
            </a:extLst>
          </p:cNvPr>
          <p:cNvSpPr txBox="1"/>
          <p:nvPr/>
        </p:nvSpPr>
        <p:spPr>
          <a:xfrm>
            <a:off x="649471" y="5668409"/>
            <a:ext cx="4420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161F48"/>
                </a:solidFill>
                <a:latin typeface="Roboto Medium"/>
                <a:cs typeface="Segoe UI"/>
              </a:rPr>
              <a:t>myleavebenefits.nj.gov/timeline</a:t>
            </a:r>
            <a:endParaRPr lang="en-US"/>
          </a:p>
        </p:txBody>
      </p:sp>
    </p:spTree>
    <p:extLst>
      <p:ext uri="{BB962C8B-B14F-4D97-AF65-F5344CB8AC3E}">
        <p14:creationId xmlns:p14="http://schemas.microsoft.com/office/powerpoint/2010/main" val="2284059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8" y="478053"/>
            <a:ext cx="8138159" cy="829491"/>
          </a:xfrm>
          <a:prstGeom prst="rect">
            <a:avLst/>
          </a:prstGeom>
          <a:noFill/>
        </p:spPr>
        <p:txBody>
          <a:bodyPr wrap="square" lIns="0" tIns="0" rIns="0" bIns="0" rtlCol="0">
            <a:noAutofit/>
          </a:bodyPr>
          <a:lstStyle/>
          <a:p>
            <a:r>
              <a:rPr lang="en-US" sz="2800" b="1" dirty="0">
                <a:solidFill>
                  <a:srgbClr val="2D98AF"/>
                </a:solidFill>
                <a:latin typeface="Roboto Black" panose="02000000000000000000" pitchFamily="2" charset="0"/>
                <a:ea typeface="Roboto Black" panose="02000000000000000000" pitchFamily="2" charset="0"/>
              </a:rPr>
              <a:t>VINCULARSE CON UN NUEVO </a:t>
            </a:r>
          </a:p>
          <a:p>
            <a:r>
              <a:rPr lang="en-US" sz="2800" b="1" dirty="0">
                <a:solidFill>
                  <a:srgbClr val="2D98AF"/>
                </a:solidFill>
                <a:latin typeface="Roboto Black" panose="02000000000000000000" pitchFamily="2" charset="0"/>
                <a:ea typeface="Roboto Black" panose="02000000000000000000" pitchFamily="2" charset="0"/>
              </a:rPr>
              <a:t>HIJO(A): SEGURO DE LICENCIA FAMILIAR</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1573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	</a:t>
            </a:r>
            <a:r>
              <a:rPr lang="es-ES" sz="2400" dirty="0">
                <a:solidFill>
                  <a:srgbClr val="161F48"/>
                </a:solidFill>
                <a:latin typeface="Roboto Medium" panose="02000000000000000000" pitchFamily="2" charset="0"/>
                <a:ea typeface="Roboto Medium" panose="02000000000000000000" pitchFamily="2" charset="0"/>
              </a:rPr>
              <a:t>Ambos padres pueden recibir los beneficios de la Licencia Familiar para establecer un vínculo afectivo con un(a) hijo(a) en el plazo de un año desde el nacimiento, la adopción o la colocación en crianza temporal</a:t>
            </a:r>
            <a:r>
              <a:rPr lang="en-US" sz="2400" dirty="0">
                <a:solidFill>
                  <a:srgbClr val="161F48"/>
                </a:solidFill>
                <a:latin typeface="Roboto Medium" panose="02000000000000000000" pitchFamily="2" charset="0"/>
                <a:ea typeface="Roboto Medium" panose="02000000000000000000" pitchFamily="2" charset="0"/>
              </a:rPr>
              <a:t>.</a:t>
            </a:r>
          </a:p>
          <a:p>
            <a:pPr marL="233363" indent="-233363">
              <a:lnSpc>
                <a:spcPct val="95000"/>
              </a:lnSpc>
              <a:spcAft>
                <a:spcPts val="1200"/>
              </a:spcAft>
            </a:pPr>
            <a:r>
              <a:rPr lang="en-US" sz="2400" dirty="0">
                <a:solidFill>
                  <a:srgbClr val="161F48"/>
                </a:solidFill>
                <a:latin typeface="Roboto Medium" panose="02000000000000000000" pitchFamily="2" charset="0"/>
                <a:ea typeface="Roboto Medium" panose="02000000000000000000" pitchFamily="2" charset="0"/>
              </a:rPr>
              <a:t>	</a:t>
            </a:r>
            <a:r>
              <a:rPr lang="es-ES" sz="2400" dirty="0">
                <a:solidFill>
                  <a:srgbClr val="161F48"/>
                </a:solidFill>
                <a:latin typeface="Roboto Medium" panose="02000000000000000000" pitchFamily="2" charset="0"/>
                <a:ea typeface="Roboto Medium" panose="02000000000000000000" pitchFamily="2" charset="0"/>
              </a:rPr>
              <a:t>Hasta 12 semanas de beneficios si se toman consecutivamente, 56 días de beneficios si se toman de forma intermitente</a:t>
            </a:r>
            <a:r>
              <a:rPr lang="en-US" sz="2400" dirty="0">
                <a:solidFill>
                  <a:srgbClr val="161F48"/>
                </a:solidFill>
                <a:latin typeface="Roboto Medium" panose="02000000000000000000" pitchFamily="2" charset="0"/>
                <a:ea typeface="Roboto Medium" panose="02000000000000000000" pitchFamily="2" charset="0"/>
              </a:rPr>
              <a:t>.</a:t>
            </a:r>
          </a:p>
        </p:txBody>
      </p:sp>
    </p:spTree>
    <p:extLst>
      <p:ext uri="{BB962C8B-B14F-4D97-AF65-F5344CB8AC3E}">
        <p14:creationId xmlns:p14="http://schemas.microsoft.com/office/powerpoint/2010/main" val="195380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554901-29D9-D341-B46B-305C0652EBA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B44FA9B-3A26-3541-939C-F34B015E9044}"/>
              </a:ext>
            </a:extLst>
          </p:cNvPr>
          <p:cNvSpPr txBox="1"/>
          <p:nvPr/>
        </p:nvSpPr>
        <p:spPr>
          <a:xfrm>
            <a:off x="444137" y="426012"/>
            <a:ext cx="8383979" cy="829491"/>
          </a:xfrm>
          <a:prstGeom prst="rect">
            <a:avLst/>
          </a:prstGeom>
          <a:noFill/>
        </p:spPr>
        <p:txBody>
          <a:bodyPr wrap="square" lIns="0" tIns="0" rIns="0" bIns="0" rtlCol="0">
            <a:noAutofit/>
          </a:bodyPr>
          <a:lstStyle/>
          <a:p>
            <a:r>
              <a:rPr lang="en-US" sz="2000" b="1" dirty="0">
                <a:solidFill>
                  <a:srgbClr val="2D98AF"/>
                </a:solidFill>
                <a:latin typeface="Roboto Black" panose="02000000000000000000" pitchFamily="2" charset="0"/>
                <a:ea typeface="Roboto Black" panose="02000000000000000000" pitchFamily="2" charset="0"/>
              </a:rPr>
              <a:t>AFRONTAMIENTO DE LA VIOLENCIA </a:t>
            </a:r>
          </a:p>
          <a:p>
            <a:r>
              <a:rPr lang="pt-BR" sz="2000" b="1" dirty="0">
                <a:solidFill>
                  <a:srgbClr val="2D98AF"/>
                </a:solidFill>
                <a:latin typeface="Roboto Black" panose="02000000000000000000" pitchFamily="2" charset="0"/>
                <a:ea typeface="Roboto Black" panose="02000000000000000000" pitchFamily="2" charset="0"/>
              </a:rPr>
              <a:t>DOMÉSTICA O SEXUAL: SEGURO DE LICENCIA FAMILIAR O INCAPACIDAD</a:t>
            </a:r>
            <a:r>
              <a:rPr lang="en-US" sz="2000" b="1" dirty="0">
                <a:solidFill>
                  <a:srgbClr val="2D98AF"/>
                </a:solidFill>
                <a:latin typeface="Roboto Black" panose="02000000000000000000" pitchFamily="2" charset="0"/>
                <a:ea typeface="Roboto Black" panose="02000000000000000000" pitchFamily="2" charset="0"/>
              </a:rPr>
              <a:t> TEMPORAL</a:t>
            </a:r>
          </a:p>
        </p:txBody>
      </p:sp>
      <p:sp>
        <p:nvSpPr>
          <p:cNvPr id="5" name="TextBox 4">
            <a:extLst>
              <a:ext uri="{FF2B5EF4-FFF2-40B4-BE49-F238E27FC236}">
                <a16:creationId xmlns:a16="http://schemas.microsoft.com/office/drawing/2014/main" id="{5BB3B2CA-AC4A-A44B-B5EC-8358EB18A5EE}"/>
              </a:ext>
            </a:extLst>
          </p:cNvPr>
          <p:cNvSpPr txBox="1"/>
          <p:nvPr/>
        </p:nvSpPr>
        <p:spPr>
          <a:xfrm>
            <a:off x="444137" y="1855257"/>
            <a:ext cx="8138160" cy="549958"/>
          </a:xfrm>
          <a:prstGeom prst="rect">
            <a:avLst/>
          </a:prstGeom>
          <a:noFill/>
        </p:spPr>
        <p:txBody>
          <a:bodyPr wrap="square" lIns="0" tIns="0" rIns="0" bIns="0" rtlCol="0">
            <a:noAutofit/>
          </a:bodyPr>
          <a:lstStyle/>
          <a:p>
            <a:pPr marL="233363" indent="-233363">
              <a:lnSpc>
                <a:spcPct val="95000"/>
              </a:lnSpc>
              <a:spcAft>
                <a:spcPts val="1200"/>
              </a:spcAft>
            </a:pPr>
            <a:r>
              <a:rPr lang="es-VE" sz="2400" dirty="0">
                <a:solidFill>
                  <a:srgbClr val="161F48"/>
                </a:solidFill>
                <a:latin typeface="Roboto Medium" panose="02000000000000000000" pitchFamily="2" charset="0"/>
                <a:ea typeface="Roboto Medium" panose="02000000000000000000" pitchFamily="2" charset="0"/>
              </a:rPr>
              <a:t>	Puede solicitar los beneficios de la Licencia Familiar para afrontar violencia doméstica o sexual como:</a:t>
            </a:r>
          </a:p>
          <a:p>
            <a:pPr marL="800100" lvl="1" indent="-342900" fontAlgn="base">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Buscar atención médica, terapia, defensa a las víctimas o servicios legales​</a:t>
            </a:r>
          </a:p>
          <a:p>
            <a:pPr marL="800100" lvl="1" indent="-342900" fontAlgn="base">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Crear un plan de seguridad o escapar del abuso, como quedarse en un refugio de violencia doméstica​</a:t>
            </a:r>
          </a:p>
          <a:p>
            <a:pPr marL="800100" lvl="1" indent="-342900" fontAlgn="base">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Asistir o preparase para la corte​</a:t>
            </a:r>
          </a:p>
          <a:p>
            <a:pPr marL="800100" lvl="1" indent="-342900" fontAlgn="base">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Recuperarse en casa</a:t>
            </a:r>
          </a:p>
          <a:p>
            <a:pPr lvl="1" fontAlgn="base">
              <a:buClr>
                <a:srgbClr val="F36E4E"/>
              </a:buClr>
            </a:pPr>
            <a:endParaRPr lang="es-VE" sz="2400" dirty="0">
              <a:solidFill>
                <a:srgbClr val="161F48"/>
              </a:solidFill>
              <a:latin typeface="Roboto Medium" panose="02000000000000000000" pitchFamily="2" charset="0"/>
              <a:ea typeface="Roboto Medium" panose="02000000000000000000" pitchFamily="2" charset="0"/>
            </a:endParaRPr>
          </a:p>
          <a:p>
            <a:pPr marL="233363" indent="-233363">
              <a:lnSpc>
                <a:spcPct val="95000"/>
              </a:lnSpc>
              <a:spcAft>
                <a:spcPts val="1200"/>
              </a:spcAft>
            </a:pPr>
            <a:r>
              <a:rPr lang="es-VE" sz="2400" dirty="0">
                <a:solidFill>
                  <a:srgbClr val="161F48"/>
                </a:solidFill>
                <a:latin typeface="Roboto Medium" panose="02000000000000000000" pitchFamily="2" charset="0"/>
                <a:ea typeface="Roboto Medium" panose="02000000000000000000" pitchFamily="2" charset="0"/>
              </a:rPr>
              <a:t>	También podría recibir beneficios por Incapacidad Temporal por condiciones relacionadas de salud física o mental, según lo certifique un proveedor médico.</a:t>
            </a:r>
          </a:p>
        </p:txBody>
      </p:sp>
    </p:spTree>
    <p:extLst>
      <p:ext uri="{BB962C8B-B14F-4D97-AF65-F5344CB8AC3E}">
        <p14:creationId xmlns:p14="http://schemas.microsoft.com/office/powerpoint/2010/main" val="128080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99650" y="363972"/>
            <a:ext cx="7805057" cy="1029021"/>
          </a:xfrm>
          <a:prstGeom prst="rect">
            <a:avLst/>
          </a:prstGeom>
          <a:noFill/>
        </p:spPr>
        <p:txBody>
          <a:bodyPr wrap="square" lIns="0" tIns="0" rIns="0" bIns="0" rtlCol="0">
            <a:noAutofit/>
          </a:bodyPr>
          <a:lstStyle/>
          <a:p>
            <a:r>
              <a:rPr lang="es-ES" sz="2400" b="1" dirty="0">
                <a:solidFill>
                  <a:srgbClr val="161F48"/>
                </a:solidFill>
                <a:latin typeface="Roboto Black" panose="02000000000000000000" pitchFamily="2" charset="0"/>
                <a:ea typeface="Roboto Black" panose="02000000000000000000" pitchFamily="2" charset="0"/>
              </a:rPr>
              <a:t>TRANSICIÓN ENTRE EL DESEMPLEO Y LA INCAPACIDAD TEMPORAL/LICENCIA FAMILIAR</a:t>
            </a:r>
            <a:r>
              <a:rPr lang="en-US" sz="2400" b="1" dirty="0">
                <a:solidFill>
                  <a:srgbClr val="161F48"/>
                </a:solidFill>
                <a:latin typeface="Roboto Black" panose="02000000000000000000" pitchFamily="2" charset="0"/>
                <a:ea typeface="Roboto Black" panose="02000000000000000000" pitchFamily="2" charset="0"/>
              </a:rPr>
              <a:t> </a:t>
            </a:r>
          </a:p>
        </p:txBody>
      </p:sp>
      <p:sp>
        <p:nvSpPr>
          <p:cNvPr id="5" name="TextBox 4">
            <a:extLst>
              <a:ext uri="{FF2B5EF4-FFF2-40B4-BE49-F238E27FC236}">
                <a16:creationId xmlns:a16="http://schemas.microsoft.com/office/drawing/2014/main" id="{D19194B9-E377-450E-B143-265BAFB79EBB}"/>
              </a:ext>
            </a:extLst>
          </p:cNvPr>
          <p:cNvSpPr txBox="1"/>
          <p:nvPr/>
        </p:nvSpPr>
        <p:spPr>
          <a:xfrm>
            <a:off x="333103" y="2380121"/>
            <a:ext cx="8250458" cy="4265022"/>
          </a:xfrm>
          <a:prstGeom prst="rect">
            <a:avLst/>
          </a:prstGeom>
          <a:noFill/>
        </p:spPr>
        <p:txBody>
          <a:bodyPr wrap="square" lIns="0" tIns="0" rIns="0" bIns="0" rtlCol="0" anchor="t">
            <a:noAutofit/>
          </a:bodyPr>
          <a:lstStyle/>
          <a:p>
            <a:pPr marL="342900" indent="-342900">
              <a:lnSpc>
                <a:spcPct val="107000"/>
              </a:lnSpc>
              <a:spcAft>
                <a:spcPts val="1200"/>
              </a:spcAft>
              <a:buClr>
                <a:srgbClr val="F36E4E"/>
              </a:buClr>
              <a:buFont typeface="Symbol" panose="05050102010706020507" pitchFamily="18" charset="2"/>
              <a:buChar char=""/>
            </a:pPr>
            <a:r>
              <a:rPr lang="es-ES" sz="2400" dirty="0">
                <a:solidFill>
                  <a:srgbClr val="161F48"/>
                </a:solidFill>
                <a:latin typeface="Roboto Medium"/>
                <a:ea typeface="Roboto Medium"/>
                <a:cs typeface="Arial"/>
              </a:rPr>
              <a:t>•	¿Está desempleado(a)? Puede pasar de los beneficios de desempleo a los beneficios de la licencia familiar y médica pagada. Obtenga más información:</a:t>
            </a:r>
            <a:r>
              <a:rPr lang="en-US" sz="2400" dirty="0">
                <a:solidFill>
                  <a:srgbClr val="161F48"/>
                </a:solidFill>
                <a:latin typeface="Roboto Medium"/>
                <a:ea typeface="Roboto Medium"/>
                <a:cs typeface="Arial"/>
              </a:rPr>
              <a:t> </a:t>
            </a:r>
            <a:r>
              <a:rPr lang="en-US" sz="2400" dirty="0">
                <a:solidFill>
                  <a:srgbClr val="2D98AF"/>
                </a:solidFill>
                <a:latin typeface="Roboto Medium"/>
                <a:ea typeface="Roboto Medium"/>
                <a:cs typeface="Arial"/>
              </a:rPr>
              <a:t>myleavebenefits.nj.gov/unemployed</a:t>
            </a:r>
            <a:r>
              <a:rPr lang="en-US" sz="2400" dirty="0">
                <a:solidFill>
                  <a:srgbClr val="161F48"/>
                </a:solidFill>
                <a:latin typeface="Roboto Medium"/>
                <a:ea typeface="Roboto Medium"/>
                <a:cs typeface="Arial"/>
              </a:rPr>
              <a:t>.</a:t>
            </a:r>
          </a:p>
          <a:p>
            <a:pPr marL="342900" marR="0" lvl="0" indent="-342900">
              <a:lnSpc>
                <a:spcPct val="107000"/>
              </a:lnSpc>
              <a:spcBef>
                <a:spcPts val="0"/>
              </a:spcBef>
              <a:spcAft>
                <a:spcPts val="1200"/>
              </a:spcAft>
              <a:buClr>
                <a:srgbClr val="F36E4E"/>
              </a:buClr>
              <a:buFont typeface="Symbol" panose="05050102010706020507" pitchFamily="18" charset="2"/>
              <a:buChar char=""/>
            </a:pPr>
            <a:r>
              <a:rPr lang="es-ES" sz="2400" dirty="0">
                <a:solidFill>
                  <a:srgbClr val="161F48"/>
                </a:solidFill>
                <a:latin typeface="Roboto Medium"/>
                <a:ea typeface="Roboto Medium"/>
                <a:cs typeface="Arial"/>
              </a:rPr>
              <a:t>•	¿Fue despedido(a) mientras recibía beneficios de embarazo/recuperación o vinculación? Puede solicitar el desempleo o reabrir su reclamo. Visite</a:t>
            </a:r>
            <a:r>
              <a:rPr lang="en-US" sz="2400" dirty="0">
                <a:solidFill>
                  <a:srgbClr val="161F48"/>
                </a:solidFill>
                <a:latin typeface="Roboto Medium"/>
                <a:ea typeface="Roboto Medium"/>
                <a:cs typeface="Arial"/>
              </a:rPr>
              <a:t> </a:t>
            </a:r>
            <a:r>
              <a:rPr lang="en-US" sz="2400" dirty="0">
                <a:solidFill>
                  <a:srgbClr val="2D98AF"/>
                </a:solidFill>
                <a:latin typeface="Roboto Medium"/>
                <a:ea typeface="Roboto Medium"/>
                <a:cs typeface="Arial"/>
              </a:rPr>
              <a:t>myunemployment.nj.gov</a:t>
            </a:r>
            <a:r>
              <a:rPr lang="en-US" sz="2400" dirty="0">
                <a:solidFill>
                  <a:srgbClr val="161F48"/>
                </a:solidFill>
                <a:latin typeface="Roboto Medium"/>
                <a:ea typeface="Roboto Medium"/>
                <a:cs typeface="Arial"/>
              </a:rPr>
              <a:t>.</a:t>
            </a:r>
          </a:p>
        </p:txBody>
      </p:sp>
    </p:spTree>
    <p:extLst>
      <p:ext uri="{BB962C8B-B14F-4D97-AF65-F5344CB8AC3E}">
        <p14:creationId xmlns:p14="http://schemas.microsoft.com/office/powerpoint/2010/main" val="114886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chor="t">
            <a:noAutofit/>
          </a:bodyPr>
          <a:lstStyle/>
          <a:p>
            <a:pPr>
              <a:lnSpc>
                <a:spcPct val="85000"/>
              </a:lnSpc>
            </a:pPr>
            <a:r>
              <a:rPr lang="en-US" sz="4000" b="1" dirty="0">
                <a:solidFill>
                  <a:srgbClr val="2D98AF"/>
                </a:solidFill>
                <a:latin typeface="Roboto Black"/>
                <a:ea typeface="Roboto Black"/>
              </a:rPr>
              <a:t>AVISO LEGAL</a:t>
            </a:r>
            <a:endParaRPr lang="en-US" sz="4000" b="1" dirty="0">
              <a:solidFill>
                <a:srgbClr val="2D98AF"/>
              </a:solidFill>
              <a:latin typeface="Roboto Black" panose="02000000000000000000" pitchFamily="2" charset="0"/>
              <a:ea typeface="Roboto Black" panose="02000000000000000000" pitchFamily="2" charset="0"/>
            </a:endParaRPr>
          </a:p>
        </p:txBody>
      </p:sp>
      <p:sp>
        <p:nvSpPr>
          <p:cNvPr id="6" name="TextBox 5">
            <a:extLst>
              <a:ext uri="{FF2B5EF4-FFF2-40B4-BE49-F238E27FC236}">
                <a16:creationId xmlns:a16="http://schemas.microsoft.com/office/drawing/2014/main" id="{AE472EE8-0D12-7D4D-8FE5-32A25056245B}"/>
              </a:ext>
            </a:extLst>
          </p:cNvPr>
          <p:cNvSpPr txBox="1"/>
          <p:nvPr/>
        </p:nvSpPr>
        <p:spPr>
          <a:xfrm>
            <a:off x="504076" y="2158581"/>
            <a:ext cx="8139424" cy="3848814"/>
          </a:xfrm>
          <a:prstGeom prst="rect">
            <a:avLst/>
          </a:prstGeom>
          <a:noFill/>
        </p:spPr>
        <p:txBody>
          <a:bodyPr wrap="square" lIns="0" tIns="0" rIns="0" bIns="0" rtlCol="0" anchor="t">
            <a:noAutofit/>
          </a:bodyPr>
          <a:lstStyle/>
          <a:p>
            <a:pPr marL="342900" indent="-342900">
              <a:spcAft>
                <a:spcPts val="600"/>
              </a:spcAft>
              <a:buFont typeface="Arial" panose="020B0604020202020204" pitchFamily="34" charset="0"/>
              <a:buChar char="•"/>
            </a:pPr>
            <a:r>
              <a:rPr lang="es-US" dirty="0">
                <a:solidFill>
                  <a:srgbClr val="161F48"/>
                </a:solidFill>
                <a:latin typeface="Roboto Medium"/>
                <a:ea typeface="Roboto Medium"/>
              </a:rPr>
              <a:t>Esta presentación proporciona información general, no una opinión legal. </a:t>
            </a:r>
          </a:p>
          <a:p>
            <a:pPr marL="342900" indent="-342900">
              <a:spcAft>
                <a:spcPts val="600"/>
              </a:spcAft>
              <a:buFont typeface="Arial" panose="020B0604020202020204" pitchFamily="34" charset="0"/>
              <a:buChar char="•"/>
            </a:pPr>
            <a:r>
              <a:rPr lang="es-US" dirty="0">
                <a:solidFill>
                  <a:srgbClr val="161F48"/>
                </a:solidFill>
                <a:latin typeface="Roboto Medium"/>
                <a:ea typeface="Roboto Medium"/>
              </a:rPr>
              <a:t>El Registro de NJ y el Código Administrativo de NJ siguen siendo las fuentes oficiales de la información reglamentaria publicada por el NJDOL</a:t>
            </a:r>
            <a:r>
              <a:rPr lang="en-US" dirty="0">
                <a:solidFill>
                  <a:srgbClr val="161F48"/>
                </a:solidFill>
                <a:latin typeface="Roboto Medium"/>
                <a:ea typeface="+mn-lt"/>
                <a:cs typeface="+mn-lt"/>
              </a:rPr>
              <a:t>. </a:t>
            </a:r>
            <a:endParaRPr lang="en-US" dirty="0">
              <a:solidFill>
                <a:srgbClr val="161F48"/>
              </a:solidFill>
              <a:latin typeface="Roboto Medium"/>
              <a:ea typeface="Roboto Medium"/>
              <a:cs typeface="Calibri Light"/>
            </a:endParaRPr>
          </a:p>
          <a:p>
            <a:pPr marL="342900" indent="-342900">
              <a:spcAft>
                <a:spcPts val="600"/>
              </a:spcAft>
              <a:buFont typeface="Arial" panose="020B0604020202020204" pitchFamily="34" charset="0"/>
              <a:buChar char="•"/>
            </a:pPr>
            <a:endParaRPr lang="en-US" dirty="0">
              <a:solidFill>
                <a:srgbClr val="161F48"/>
              </a:solidFill>
              <a:latin typeface="Roboto Medium"/>
              <a:ea typeface="Roboto Medium"/>
            </a:endParaRPr>
          </a:p>
        </p:txBody>
      </p:sp>
    </p:spTree>
    <p:extLst>
      <p:ext uri="{BB962C8B-B14F-4D97-AF65-F5344CB8AC3E}">
        <p14:creationId xmlns:p14="http://schemas.microsoft.com/office/powerpoint/2010/main" val="182295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62705" y="336263"/>
            <a:ext cx="9380059" cy="1029021"/>
          </a:xfrm>
          <a:prstGeom prst="rect">
            <a:avLst/>
          </a:prstGeom>
          <a:noFill/>
        </p:spPr>
        <p:txBody>
          <a:bodyPr wrap="square" lIns="0" tIns="0" rIns="0" bIns="0" rtlCol="0">
            <a:noAutofit/>
          </a:bodyPr>
          <a:lstStyle/>
          <a:p>
            <a:r>
              <a:rPr lang="es-ES" sz="2000" b="1" dirty="0">
                <a:solidFill>
                  <a:srgbClr val="161F48"/>
                </a:solidFill>
                <a:latin typeface="Roboto Black" panose="02000000000000000000" pitchFamily="2" charset="0"/>
                <a:ea typeface="Roboto Black" panose="02000000000000000000" pitchFamily="2" charset="0"/>
              </a:rPr>
              <a:t>¿SE LESIONÓ EN EL TRABAJO?</a:t>
            </a:r>
          </a:p>
          <a:p>
            <a:r>
              <a:rPr lang="es-ES" sz="2000" b="1" dirty="0">
                <a:solidFill>
                  <a:srgbClr val="161F48"/>
                </a:solidFill>
                <a:latin typeface="Roboto Black" panose="02000000000000000000" pitchFamily="2" charset="0"/>
                <a:ea typeface="Roboto Black" panose="02000000000000000000" pitchFamily="2" charset="0"/>
              </a:rPr>
              <a:t>BENEFICIOS DE INCAPACIDAD TEMPORAL VS. COMPENSACIÓN LABORAL</a:t>
            </a:r>
            <a:endParaRPr lang="en-US" sz="20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D19194B9-E377-450E-B143-265BAFB79EBB}"/>
              </a:ext>
            </a:extLst>
          </p:cNvPr>
          <p:cNvSpPr txBox="1"/>
          <p:nvPr/>
        </p:nvSpPr>
        <p:spPr>
          <a:xfrm>
            <a:off x="341811" y="2256715"/>
            <a:ext cx="8250458" cy="4265022"/>
          </a:xfrm>
          <a:prstGeom prst="rect">
            <a:avLst/>
          </a:prstGeom>
          <a:noFill/>
        </p:spPr>
        <p:txBody>
          <a:bodyPr wrap="square" lIns="0" tIns="0" rIns="0" bIns="0" rtlCol="0" anchor="t">
            <a:noAutofit/>
          </a:bodyPr>
          <a:lstStyle/>
          <a:p>
            <a:pPr marL="9525">
              <a:spcBef>
                <a:spcPts val="75"/>
              </a:spcBef>
            </a:pPr>
            <a:r>
              <a:rPr lang="es-ES" sz="1600" dirty="0">
                <a:solidFill>
                  <a:srgbClr val="2D98AF"/>
                </a:solidFill>
                <a:latin typeface="Roboto Medium" panose="02000000000000000000" pitchFamily="2" charset="0"/>
                <a:ea typeface="Roboto Medium" panose="02000000000000000000" pitchFamily="2" charset="0"/>
              </a:rPr>
              <a:t>Los beneficios de Incapacidad Temporal </a:t>
            </a:r>
            <a:r>
              <a:rPr lang="es-ES" sz="1600" dirty="0">
                <a:solidFill>
                  <a:srgbClr val="161F48"/>
                </a:solidFill>
                <a:latin typeface="Roboto Medium" panose="02000000000000000000" pitchFamily="2" charset="0"/>
                <a:ea typeface="Roboto Medium" panose="02000000000000000000" pitchFamily="2" charset="0"/>
              </a:rPr>
              <a:t>cubren enfermedades o lesiones no relacionadas con el trabajo. Los beneficios de </a:t>
            </a:r>
            <a:r>
              <a:rPr lang="es-ES" sz="1600" dirty="0">
                <a:solidFill>
                  <a:srgbClr val="2D98AF"/>
                </a:solidFill>
                <a:latin typeface="Roboto Medium" panose="02000000000000000000" pitchFamily="2" charset="0"/>
                <a:ea typeface="Roboto Medium" panose="02000000000000000000" pitchFamily="2" charset="0"/>
              </a:rPr>
              <a:t>Compensación Laboral </a:t>
            </a:r>
            <a:r>
              <a:rPr lang="es-ES" sz="1600" dirty="0">
                <a:solidFill>
                  <a:srgbClr val="161F48"/>
                </a:solidFill>
                <a:latin typeface="Roboto Medium" panose="02000000000000000000" pitchFamily="2" charset="0"/>
                <a:ea typeface="Roboto Medium" panose="02000000000000000000" pitchFamily="2" charset="0"/>
              </a:rPr>
              <a:t>cubren enfermedades o lesiones relacionadas con el trabajo. La aseguradora de </a:t>
            </a:r>
            <a:r>
              <a:rPr lang="es-ES" sz="1600" dirty="0">
                <a:solidFill>
                  <a:srgbClr val="2D98AF"/>
                </a:solidFill>
                <a:latin typeface="Roboto Medium" panose="02000000000000000000" pitchFamily="2" charset="0"/>
                <a:ea typeface="Roboto Medium" panose="02000000000000000000" pitchFamily="2" charset="0"/>
              </a:rPr>
              <a:t>Compensación Laboral </a:t>
            </a:r>
            <a:r>
              <a:rPr lang="es-ES" sz="1600" dirty="0">
                <a:solidFill>
                  <a:srgbClr val="161F48"/>
                </a:solidFill>
                <a:latin typeface="Roboto Medium" panose="02000000000000000000" pitchFamily="2" charset="0"/>
                <a:ea typeface="Roboto Medium" panose="02000000000000000000" pitchFamily="2" charset="0"/>
              </a:rPr>
              <a:t>de su empleador determina si usted es elegible para recibir los beneficios de Compensación Laboral. Notifíquelos de inmediato si se lesiona en el trabajo.</a:t>
            </a:r>
          </a:p>
          <a:p>
            <a:pPr>
              <a:spcBef>
                <a:spcPts val="8"/>
              </a:spcBef>
            </a:pPr>
            <a:endParaRPr lang="es-ES" sz="1600" dirty="0">
              <a:solidFill>
                <a:srgbClr val="161F48"/>
              </a:solidFill>
              <a:latin typeface="Roboto Medium" panose="02000000000000000000" pitchFamily="2" charset="0"/>
              <a:ea typeface="Roboto Medium" panose="02000000000000000000" pitchFamily="2" charset="0"/>
            </a:endParaRPr>
          </a:p>
          <a:p>
            <a:pPr marL="9525" marR="122396"/>
            <a:r>
              <a:rPr lang="es-ES" sz="1600" dirty="0">
                <a:solidFill>
                  <a:srgbClr val="161F48"/>
                </a:solidFill>
                <a:latin typeface="Roboto Medium" panose="02000000000000000000" pitchFamily="2" charset="0"/>
                <a:ea typeface="Roboto Medium" panose="02000000000000000000" pitchFamily="2" charset="0"/>
              </a:rPr>
              <a:t>Si determinan que usted no es elegible, puede presentar un reclamo para objetar la decisión ante la NJ  Divis ion </a:t>
            </a:r>
            <a:r>
              <a:rPr lang="es-ES" sz="1600" dirty="0" err="1">
                <a:solidFill>
                  <a:srgbClr val="161F48"/>
                </a:solidFill>
                <a:latin typeface="Roboto Medium" panose="02000000000000000000" pitchFamily="2" charset="0"/>
                <a:ea typeface="Roboto Medium" panose="02000000000000000000" pitchFamily="2" charset="0"/>
              </a:rPr>
              <a:t>on</a:t>
            </a:r>
            <a:r>
              <a:rPr lang="es-ES" sz="1600" dirty="0">
                <a:solidFill>
                  <a:srgbClr val="161F48"/>
                </a:solidFill>
                <a:latin typeface="Roboto Medium" panose="02000000000000000000" pitchFamily="2" charset="0"/>
                <a:ea typeface="Roboto Medium" panose="02000000000000000000" pitchFamily="2" charset="0"/>
              </a:rPr>
              <a:t> </a:t>
            </a:r>
            <a:r>
              <a:rPr lang="es-ES" sz="1600" dirty="0" err="1">
                <a:solidFill>
                  <a:srgbClr val="161F48"/>
                </a:solidFill>
                <a:latin typeface="Roboto Medium" panose="02000000000000000000" pitchFamily="2" charset="0"/>
                <a:ea typeface="Roboto Medium" panose="02000000000000000000" pitchFamily="2" charset="0"/>
              </a:rPr>
              <a:t>Workers</a:t>
            </a:r>
            <a:r>
              <a:rPr lang="es-ES" sz="1600" dirty="0">
                <a:solidFill>
                  <a:srgbClr val="161F48"/>
                </a:solidFill>
                <a:latin typeface="Roboto Medium" panose="02000000000000000000" pitchFamily="2" charset="0"/>
                <a:ea typeface="Roboto Medium" panose="02000000000000000000" pitchFamily="2" charset="0"/>
              </a:rPr>
              <a:t> ’ </a:t>
            </a:r>
            <a:r>
              <a:rPr lang="es-ES" sz="1600" dirty="0" err="1">
                <a:solidFill>
                  <a:srgbClr val="161F48"/>
                </a:solidFill>
                <a:latin typeface="Roboto Medium" panose="02000000000000000000" pitchFamily="2" charset="0"/>
                <a:ea typeface="Roboto Medium" panose="02000000000000000000" pitchFamily="2" charset="0"/>
              </a:rPr>
              <a:t>Compensation</a:t>
            </a:r>
            <a:r>
              <a:rPr lang="es-ES" sz="1600" dirty="0">
                <a:solidFill>
                  <a:srgbClr val="161F48"/>
                </a:solidFill>
                <a:latin typeface="Roboto Medium" panose="02000000000000000000" pitchFamily="2" charset="0"/>
                <a:ea typeface="Roboto Medium" panose="02000000000000000000" pitchFamily="2" charset="0"/>
              </a:rPr>
              <a:t>. Obtenga más información en </a:t>
            </a:r>
            <a:r>
              <a:rPr lang="es-ES" sz="1600" dirty="0">
                <a:solidFill>
                  <a:srgbClr val="2D98AF"/>
                </a:solidFill>
                <a:latin typeface="Roboto Medium" panose="02000000000000000000" pitchFamily="2" charset="0"/>
                <a:ea typeface="Roboto Medium" panose="02000000000000000000" pitchFamily="2" charset="0"/>
              </a:rPr>
              <a:t>nj.gov/labor/</a:t>
            </a:r>
            <a:r>
              <a:rPr lang="es-ES" sz="1600" dirty="0" err="1">
                <a:solidFill>
                  <a:srgbClr val="2D98AF"/>
                </a:solidFill>
                <a:latin typeface="Roboto Medium" panose="02000000000000000000" pitchFamily="2" charset="0"/>
                <a:ea typeface="Roboto Medium" panose="02000000000000000000" pitchFamily="2" charset="0"/>
              </a:rPr>
              <a:t>wc</a:t>
            </a:r>
            <a:r>
              <a:rPr lang="es-ES" sz="1600" dirty="0">
                <a:solidFill>
                  <a:srgbClr val="161F48"/>
                </a:solidFill>
                <a:latin typeface="Roboto Medium" panose="02000000000000000000" pitchFamily="2" charset="0"/>
                <a:ea typeface="Roboto Medium" panose="02000000000000000000" pitchFamily="2" charset="0"/>
              </a:rPr>
              <a:t>.</a:t>
            </a:r>
          </a:p>
          <a:p>
            <a:pPr>
              <a:spcBef>
                <a:spcPts val="26"/>
              </a:spcBef>
            </a:pPr>
            <a:endParaRPr lang="es-ES" sz="1600" dirty="0">
              <a:solidFill>
                <a:srgbClr val="161F48"/>
              </a:solidFill>
              <a:latin typeface="Roboto Medium" panose="02000000000000000000" pitchFamily="2" charset="0"/>
              <a:ea typeface="Roboto Medium" panose="02000000000000000000" pitchFamily="2" charset="0"/>
            </a:endParaRPr>
          </a:p>
          <a:p>
            <a:pPr marL="9525" marR="522446"/>
            <a:r>
              <a:rPr lang="es-ES" sz="1600" dirty="0">
                <a:solidFill>
                  <a:srgbClr val="161F48"/>
                </a:solidFill>
                <a:latin typeface="Roboto Medium" panose="02000000000000000000" pitchFamily="2" charset="0"/>
                <a:ea typeface="Roboto Medium" panose="02000000000000000000" pitchFamily="2" charset="0"/>
              </a:rPr>
              <a:t>Mientras su apelación está pendiente, puede calificar para los beneficios del Seguro de Incapacidad Temporal.</a:t>
            </a:r>
          </a:p>
          <a:p>
            <a:pPr>
              <a:spcBef>
                <a:spcPts val="8"/>
              </a:spcBef>
            </a:pPr>
            <a:endParaRPr lang="es-ES" sz="1600" dirty="0">
              <a:solidFill>
                <a:srgbClr val="161F48"/>
              </a:solidFill>
              <a:latin typeface="Roboto Medium" panose="02000000000000000000" pitchFamily="2" charset="0"/>
              <a:ea typeface="Roboto Medium" panose="02000000000000000000" pitchFamily="2" charset="0"/>
            </a:endParaRPr>
          </a:p>
          <a:p>
            <a:pPr marL="9525" marR="3810"/>
            <a:r>
              <a:rPr lang="es-ES" sz="1600" dirty="0">
                <a:solidFill>
                  <a:srgbClr val="161F48"/>
                </a:solidFill>
                <a:latin typeface="Roboto Medium" panose="02000000000000000000" pitchFamily="2" charset="0"/>
                <a:ea typeface="Roboto Medium" panose="02000000000000000000" pitchFamily="2" charset="0"/>
              </a:rPr>
              <a:t>Si se le otorgan beneficios de compensación laboral, todos los beneficios por Incapacidad Temporal que recibió deben devolverse al estado de NJ. Los fondos generalmente son devueltos por la aseguradora de compensación laboral en su nombre.</a:t>
            </a:r>
          </a:p>
        </p:txBody>
      </p:sp>
    </p:spTree>
    <p:extLst>
      <p:ext uri="{BB962C8B-B14F-4D97-AF65-F5344CB8AC3E}">
        <p14:creationId xmlns:p14="http://schemas.microsoft.com/office/powerpoint/2010/main" val="222795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01858"/>
            <a:ext cx="8668148" cy="1029021"/>
          </a:xfrm>
          <a:prstGeom prst="rect">
            <a:avLst/>
          </a:prstGeom>
          <a:noFill/>
        </p:spPr>
        <p:txBody>
          <a:bodyPr wrap="square" lIns="0" tIns="0" rIns="0" bIns="0" rtlCol="0">
            <a:noAutofit/>
          </a:bodyPr>
          <a:lstStyle/>
          <a:p>
            <a:r>
              <a:rPr lang="en-US" sz="2800" b="1" dirty="0">
                <a:solidFill>
                  <a:srgbClr val="161F48"/>
                </a:solidFill>
                <a:latin typeface="Roboto Black" panose="02000000000000000000" pitchFamily="2" charset="0"/>
                <a:ea typeface="Roboto Black" panose="02000000000000000000" pitchFamily="2" charset="0"/>
              </a:rPr>
              <a:t>LICENCIA FAMILIAR PARA EMPLEADOS A TIEMPO PARCIAL</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298041"/>
            <a:ext cx="8250458" cy="1736662"/>
          </a:xfrm>
          <a:prstGeom prst="rect">
            <a:avLst/>
          </a:prstGeom>
          <a:noFill/>
        </p:spPr>
        <p:txBody>
          <a:bodyPr wrap="square" lIns="0" tIns="0" rIns="0" bIns="0" rtlCol="0" anchor="t">
            <a:noAutofit/>
          </a:bodyPr>
          <a:lstStyle/>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Los trabajadores con varios empleos pueden recibir los beneficios de Licencia Familiar si solo toman la licencia de un empleador, siempre y cuando no excedan su horario de trabajo habitual en su otro trabajo</a:t>
            </a:r>
            <a:r>
              <a:rPr lang="en-US" sz="2100" dirty="0">
                <a:solidFill>
                  <a:srgbClr val="161F48"/>
                </a:solidFill>
                <a:latin typeface="Roboto Medium" panose="02000000000000000000" pitchFamily="2" charset="0"/>
                <a:ea typeface="Roboto Medium" panose="02000000000000000000" pitchFamily="2" charset="0"/>
                <a:cs typeface="+mn-lt"/>
              </a:rPr>
              <a:t>. </a:t>
            </a:r>
          </a:p>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Los trabajadores con varios empleos pueden recibir los beneficios de Licencia Familiar si toman la licencia de más de un empleador</a:t>
            </a:r>
            <a:r>
              <a:rPr lang="en-US" sz="2100" dirty="0">
                <a:solidFill>
                  <a:srgbClr val="161F48"/>
                </a:solidFill>
                <a:latin typeface="Roboto Medium" panose="02000000000000000000" pitchFamily="2" charset="0"/>
                <a:ea typeface="Roboto Medium" panose="02000000000000000000" pitchFamily="2" charset="0"/>
                <a:cs typeface="+mn-lt"/>
              </a:rPr>
              <a:t>.</a:t>
            </a:r>
          </a:p>
          <a:p>
            <a:pPr marL="285750" indent="-285750">
              <a:spcAft>
                <a:spcPts val="800"/>
              </a:spcAft>
              <a:buFont typeface="Arial"/>
              <a:buChar char="•"/>
            </a:pPr>
            <a:r>
              <a:rPr lang="es-ES" sz="2100" dirty="0">
                <a:solidFill>
                  <a:srgbClr val="161F48"/>
                </a:solidFill>
                <a:latin typeface="Roboto Medium" panose="02000000000000000000" pitchFamily="2" charset="0"/>
                <a:ea typeface="Roboto Medium" panose="02000000000000000000" pitchFamily="2" charset="0"/>
                <a:cs typeface="+mn-lt"/>
              </a:rPr>
              <a:t>La tasa del beneficio se basará en los salarios del empleo del que se está tomando la licencia</a:t>
            </a:r>
            <a:r>
              <a:rPr lang="en-US" sz="2100" dirty="0">
                <a:solidFill>
                  <a:srgbClr val="161F48"/>
                </a:solidFill>
                <a:latin typeface="Roboto Medium" panose="02000000000000000000" pitchFamily="2" charset="0"/>
                <a:ea typeface="Roboto Medium" panose="02000000000000000000" pitchFamily="2" charset="0"/>
                <a:cs typeface="+mn-lt"/>
              </a:rPr>
              <a:t>.</a:t>
            </a:r>
          </a:p>
          <a:p>
            <a:pPr marL="285750" indent="-285750">
              <a:buFont typeface="Arial"/>
              <a:buChar char="•"/>
            </a:pPr>
            <a:endParaRPr lang="en-US" sz="2000" b="1" dirty="0">
              <a:solidFill>
                <a:srgbClr val="161F48"/>
              </a:solidFill>
              <a:ea typeface="+mn-lt"/>
              <a:cs typeface="+mn-lt"/>
            </a:endParaRPr>
          </a:p>
          <a:p>
            <a:pPr marL="342900" indent="-342900">
              <a:buClr>
                <a:srgbClr val="F36E4E"/>
              </a:buClr>
              <a:buFont typeface="Arial,Sans-Serif"/>
              <a:buChar char="•"/>
            </a:pPr>
            <a:endParaRPr lang="en-US" dirty="0">
              <a:solidFill>
                <a:srgbClr val="161F48"/>
              </a:solidFill>
              <a:ea typeface="+mn-lt"/>
              <a:cs typeface="+mn-lt"/>
            </a:endParaRPr>
          </a:p>
          <a:p>
            <a:pPr marL="342900" indent="-342900">
              <a:buClr>
                <a:srgbClr val="F36E4E"/>
              </a:buClr>
              <a:buFont typeface="Arial,Sans-Serif"/>
              <a:buChar char="•"/>
            </a:pPr>
            <a:endParaRPr lang="en-US" dirty="0">
              <a:solidFill>
                <a:srgbClr val="161F48"/>
              </a:solidFill>
              <a:latin typeface="Calibri Light"/>
              <a:ea typeface="Roboto Medium" panose="02000000000000000000" pitchFamily="2" charset="0"/>
              <a:cs typeface="Calibri Light"/>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260361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896572"/>
            <a:ext cx="8628017" cy="1467836"/>
          </a:xfrm>
          <a:prstGeom prst="rect">
            <a:avLst/>
          </a:prstGeom>
          <a:noFill/>
        </p:spPr>
        <p:txBody>
          <a:bodyPr wrap="square" lIns="0" tIns="0" rIns="0" bIns="0" rtlCol="0">
            <a:noAutofit/>
          </a:bodyPr>
          <a:lstStyle/>
          <a:p>
            <a:pPr>
              <a:lnSpc>
                <a:spcPct val="85000"/>
              </a:lnSpc>
            </a:pPr>
            <a:r>
              <a:rPr lang="en-US" sz="3200" b="1" dirty="0">
                <a:solidFill>
                  <a:srgbClr val="2D98AF"/>
                </a:solidFill>
                <a:latin typeface="Roboto Black" panose="02000000000000000000" pitchFamily="2" charset="0"/>
                <a:ea typeface="Roboto Black" panose="02000000000000000000" pitchFamily="2" charset="0"/>
              </a:rPr>
              <a:t>LICENCIA PAGADA ANTES DE RECIBIR LOS BENEFICIOS</a:t>
            </a:r>
            <a:endParaRPr lang="en-US" sz="3600" b="1" dirty="0">
              <a:solidFill>
                <a:srgbClr val="2D98AF"/>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1E809E5F-4307-D182-44C5-AC17D84ECF7D}"/>
              </a:ext>
            </a:extLst>
          </p:cNvPr>
          <p:cNvSpPr txBox="1"/>
          <p:nvPr/>
        </p:nvSpPr>
        <p:spPr>
          <a:xfrm>
            <a:off x="520857" y="1873370"/>
            <a:ext cx="8157629" cy="549958"/>
          </a:xfrm>
          <a:prstGeom prst="rect">
            <a:avLst/>
          </a:prstGeom>
          <a:noFill/>
        </p:spPr>
        <p:txBody>
          <a:bodyPr wrap="square" lIns="0" tIns="0" rIns="0" bIns="0" rtlCol="0">
            <a:noAutofit/>
          </a:bodyPr>
          <a:lstStyle/>
          <a:p>
            <a:pPr>
              <a:lnSpc>
                <a:spcPct val="95000"/>
              </a:lnSpc>
              <a:spcAft>
                <a:spcPts val="1200"/>
              </a:spcAft>
            </a:pPr>
            <a:r>
              <a:rPr lang="es-VE" sz="2200" i="1" dirty="0">
                <a:solidFill>
                  <a:srgbClr val="161F48"/>
                </a:solidFill>
                <a:latin typeface="Roboto Medium" panose="02000000000000000000" pitchFamily="2" charset="0"/>
                <a:ea typeface="Roboto Medium" panose="02000000000000000000" pitchFamily="2" charset="0"/>
              </a:rPr>
              <a:t>Antes del Seguro de Incapacidad Temporal </a:t>
            </a:r>
          </a:p>
          <a:p>
            <a:pPr marL="342900" indent="-342900">
              <a:lnSpc>
                <a:spcPct val="95000"/>
              </a:lnSpc>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Los empleadores </a:t>
            </a:r>
            <a:r>
              <a:rPr lang="es-VE" sz="2200" b="1" dirty="0">
                <a:solidFill>
                  <a:srgbClr val="161F48"/>
                </a:solidFill>
                <a:latin typeface="Roboto Medium" panose="02000000000000000000" pitchFamily="2" charset="0"/>
                <a:ea typeface="Roboto Medium" panose="02000000000000000000" pitchFamily="2" charset="0"/>
              </a:rPr>
              <a:t>pueden</a:t>
            </a:r>
            <a:r>
              <a:rPr lang="es-VE" sz="2200" dirty="0">
                <a:solidFill>
                  <a:srgbClr val="161F48"/>
                </a:solidFill>
                <a:latin typeface="Roboto Medium" panose="02000000000000000000" pitchFamily="2" charset="0"/>
                <a:ea typeface="Roboto Medium" panose="02000000000000000000" pitchFamily="2" charset="0"/>
              </a:rPr>
              <a:t> exigir a los empleados que utilicen la licencia pagada antes de recibir el Seguro de Incapacidad Temporal (TDI). Sin embargo, los empleadores </a:t>
            </a:r>
            <a:r>
              <a:rPr lang="es-VE" sz="2200" b="1" dirty="0">
                <a:solidFill>
                  <a:srgbClr val="161F48"/>
                </a:solidFill>
                <a:latin typeface="Roboto Medium" panose="02000000000000000000" pitchFamily="2" charset="0"/>
                <a:ea typeface="Roboto Medium" panose="02000000000000000000" pitchFamily="2" charset="0"/>
              </a:rPr>
              <a:t>no pueden</a:t>
            </a:r>
            <a:r>
              <a:rPr lang="es-VE" sz="2200" dirty="0">
                <a:solidFill>
                  <a:srgbClr val="161F48"/>
                </a:solidFill>
                <a:latin typeface="Roboto Medium" panose="02000000000000000000" pitchFamily="2" charset="0"/>
                <a:ea typeface="Roboto Medium" panose="02000000000000000000" pitchFamily="2" charset="0"/>
              </a:rPr>
              <a:t> exigir a los empleados que utilicen su Licencia Pagada por Enfermedad de NJ. </a:t>
            </a:r>
          </a:p>
          <a:p>
            <a:pPr>
              <a:lnSpc>
                <a:spcPct val="95000"/>
              </a:lnSpc>
              <a:spcAft>
                <a:spcPts val="1200"/>
              </a:spcAft>
            </a:pPr>
            <a:r>
              <a:rPr lang="es-VE" sz="2200" i="1" dirty="0">
                <a:solidFill>
                  <a:srgbClr val="161F48"/>
                </a:solidFill>
                <a:latin typeface="Roboto Medium" panose="02000000000000000000" pitchFamily="2" charset="0"/>
                <a:ea typeface="Roboto Medium" panose="02000000000000000000" pitchFamily="2" charset="0"/>
              </a:rPr>
              <a:t>Antes del Seguro de Licencia Familiar  </a:t>
            </a:r>
          </a:p>
          <a:p>
            <a:pPr marL="342900" indent="-342900">
              <a:lnSpc>
                <a:spcPct val="95000"/>
              </a:lnSpc>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Los empleadores </a:t>
            </a:r>
            <a:r>
              <a:rPr lang="es-VE" sz="2200" b="1" dirty="0">
                <a:solidFill>
                  <a:srgbClr val="161F48"/>
                </a:solidFill>
                <a:latin typeface="Roboto Medium" panose="02000000000000000000" pitchFamily="2" charset="0"/>
                <a:ea typeface="Roboto Medium" panose="02000000000000000000" pitchFamily="2" charset="0"/>
              </a:rPr>
              <a:t>no pueden</a:t>
            </a:r>
            <a:r>
              <a:rPr lang="es-VE" sz="2200" dirty="0">
                <a:solidFill>
                  <a:srgbClr val="161F48"/>
                </a:solidFill>
                <a:latin typeface="Roboto Medium" panose="02000000000000000000" pitchFamily="2" charset="0"/>
                <a:ea typeface="Roboto Medium" panose="02000000000000000000" pitchFamily="2" charset="0"/>
              </a:rPr>
              <a:t> exigir a los empleados que utilicen la licencia pagada acumulada antes de recibir el Seguro de Licencia Familiar (FLI). Sin embargo, los empleados pueden elegirlo, y esto no reduciría la máxima duración de los beneficios a los que tiene derecho el empleado.</a:t>
            </a:r>
            <a:r>
              <a:rPr lang="en-US" sz="2200" dirty="0">
                <a:solidFill>
                  <a:srgbClr val="161F48"/>
                </a:solidFill>
                <a:latin typeface="Roboto Medium" panose="02000000000000000000" pitchFamily="2" charset="0"/>
                <a:ea typeface="Roboto Medium" panose="02000000000000000000" pitchFamily="2" charset="0"/>
              </a:rPr>
              <a:t>    </a:t>
            </a:r>
          </a:p>
        </p:txBody>
      </p:sp>
    </p:spTree>
    <p:extLst>
      <p:ext uri="{BB962C8B-B14F-4D97-AF65-F5344CB8AC3E}">
        <p14:creationId xmlns:p14="http://schemas.microsoft.com/office/powerpoint/2010/main" val="2650077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24824"/>
            <a:ext cx="8628017" cy="679270"/>
          </a:xfrm>
          <a:prstGeom prst="rect">
            <a:avLst/>
          </a:prstGeom>
          <a:noFill/>
        </p:spPr>
        <p:txBody>
          <a:bodyPr wrap="square" lIns="0" tIns="0" rIns="0" bIns="0" rtlCol="0">
            <a:noAutofit/>
          </a:bodyPr>
          <a:lstStyle/>
          <a:p>
            <a:r>
              <a:rPr lang="en-US" sz="3000" b="1" dirty="0">
                <a:solidFill>
                  <a:schemeClr val="bg1"/>
                </a:solidFill>
                <a:latin typeface="Roboto Black" panose="02000000000000000000" pitchFamily="2" charset="0"/>
                <a:ea typeface="Roboto Black" panose="02000000000000000000" pitchFamily="2" charset="0"/>
              </a:rPr>
              <a:t>NOTIFICAR A SU EMPLEADOR</a:t>
            </a:r>
          </a:p>
        </p:txBody>
      </p:sp>
      <p:sp>
        <p:nvSpPr>
          <p:cNvPr id="7" name="TextBox 6">
            <a:extLst>
              <a:ext uri="{FF2B5EF4-FFF2-40B4-BE49-F238E27FC236}">
                <a16:creationId xmlns:a16="http://schemas.microsoft.com/office/drawing/2014/main" id="{E55A699C-EB47-DFBC-3CD2-CE11D7857B7D}"/>
              </a:ext>
            </a:extLst>
          </p:cNvPr>
          <p:cNvSpPr txBox="1"/>
          <p:nvPr/>
        </p:nvSpPr>
        <p:spPr>
          <a:xfrm>
            <a:off x="355405" y="1287909"/>
            <a:ext cx="8250458" cy="1736662"/>
          </a:xfrm>
          <a:prstGeom prst="rect">
            <a:avLst/>
          </a:prstGeom>
          <a:noFill/>
        </p:spPr>
        <p:txBody>
          <a:bodyPr wrap="square" lIns="0" tIns="0" rIns="0" bIns="0" rtlCol="0" anchor="t">
            <a:noAutofit/>
          </a:bodyPr>
          <a:lstStyle/>
          <a:p>
            <a:pPr marL="342900" indent="-342900">
              <a:buClr>
                <a:srgbClr val="F36E4E"/>
              </a:buClr>
              <a:buFont typeface="Arial,Sans-Serif"/>
              <a:buChar char="•"/>
            </a:pPr>
            <a:endParaRPr lang="en-US" sz="1600" dirty="0">
              <a:solidFill>
                <a:srgbClr val="161F48"/>
              </a:solidFill>
              <a:ea typeface="+mn-lt"/>
              <a:cs typeface="+mn-lt"/>
            </a:endParaRPr>
          </a:p>
          <a:p>
            <a:pPr marL="342900" indent="-342900">
              <a:buClr>
                <a:srgbClr val="F36E4E"/>
              </a:buClr>
              <a:buFont typeface="Arial,Sans-Serif"/>
              <a:buChar char="•"/>
            </a:pPr>
            <a:r>
              <a:rPr lang="es-VE" sz="1500" b="1" dirty="0">
                <a:solidFill>
                  <a:srgbClr val="006782"/>
                </a:solidFill>
                <a:latin typeface="Roboto Medium"/>
                <a:ea typeface="Roboto"/>
              </a:rPr>
              <a:t>Seguro de Incapacidad Temporal</a:t>
            </a:r>
            <a:endParaRPr lang="es-VE" sz="1500" dirty="0">
              <a:latin typeface="Roboto Medium"/>
              <a:ea typeface="Roboto Medium"/>
            </a:endParaRPr>
          </a:p>
          <a:p>
            <a:pPr marL="800100" lvl="1" indent="-342900">
              <a:buClr>
                <a:srgbClr val="F36E4E"/>
              </a:buClr>
              <a:buFont typeface="Arial,Sans-Serif"/>
              <a:buChar char="•"/>
            </a:pPr>
            <a:r>
              <a:rPr lang="es-ES" sz="1500" dirty="0">
                <a:solidFill>
                  <a:srgbClr val="151F48"/>
                </a:solidFill>
                <a:latin typeface="Roboto Medium"/>
                <a:ea typeface="Roboto"/>
              </a:rPr>
              <a:t>la ley no especifica con cuánta antelación debe notificar a su empleador</a:t>
            </a:r>
            <a:endParaRPr lang="es-VE" sz="1500" dirty="0">
              <a:latin typeface="Roboto Medium"/>
              <a:ea typeface="Roboto Medium"/>
            </a:endParaRPr>
          </a:p>
          <a:p>
            <a:endParaRPr lang="es-VE" sz="1500" dirty="0">
              <a:solidFill>
                <a:srgbClr val="151F48"/>
              </a:solidFill>
              <a:latin typeface="Roboto Medium" panose="02000000000000000000" pitchFamily="2" charset="0"/>
              <a:ea typeface="Roboto Medium" panose="02000000000000000000" pitchFamily="2" charset="0"/>
            </a:endParaRPr>
          </a:p>
          <a:p>
            <a:pPr marL="342900" indent="-342900">
              <a:buClr>
                <a:srgbClr val="F36E4E"/>
              </a:buClr>
              <a:buFont typeface="Arial,Sans-Serif"/>
              <a:buChar char="•"/>
            </a:pPr>
            <a:r>
              <a:rPr lang="es-VE" sz="1500" b="1" dirty="0">
                <a:solidFill>
                  <a:srgbClr val="006782"/>
                </a:solidFill>
                <a:latin typeface="Roboto Medium"/>
                <a:ea typeface="Roboto"/>
              </a:rPr>
              <a:t>Seguro de Licencia Familiar </a:t>
            </a:r>
          </a:p>
          <a:p>
            <a:pPr marL="800100" lvl="1" indent="-342900">
              <a:buClr>
                <a:srgbClr val="F36E4E"/>
              </a:buClr>
              <a:buFont typeface="Arial,Sans-Serif"/>
              <a:buChar char="•"/>
            </a:pPr>
            <a:r>
              <a:rPr lang="es-VE" sz="1500" dirty="0">
                <a:solidFill>
                  <a:srgbClr val="151F48"/>
                </a:solidFill>
                <a:latin typeface="Roboto Medium"/>
                <a:ea typeface="Roboto"/>
              </a:rPr>
              <a:t>Vincularse con un nuevo hijo(a): </a:t>
            </a:r>
          </a:p>
          <a:p>
            <a:pPr marL="1257300" lvl="2" indent="-342900">
              <a:buClr>
                <a:srgbClr val="F36E4E"/>
              </a:buClr>
              <a:buFont typeface="Arial,Sans-Serif"/>
              <a:buChar char="•"/>
            </a:pPr>
            <a:r>
              <a:rPr lang="es-ES" sz="1500" dirty="0">
                <a:solidFill>
                  <a:srgbClr val="151F48"/>
                </a:solidFill>
                <a:latin typeface="Roboto Medium"/>
                <a:ea typeface="Roboto"/>
              </a:rPr>
              <a:t>para las licencias continuas, debe notificar a su empleador con 30 días de antelación la fecha en que planea comenzar su licencia</a:t>
            </a:r>
            <a:endParaRPr lang="es-VE" sz="1500" dirty="0">
              <a:latin typeface="Roboto Medium"/>
              <a:ea typeface="Roboto Medium"/>
            </a:endParaRPr>
          </a:p>
          <a:p>
            <a:pPr marL="1257300" lvl="2" indent="-342900">
              <a:buClr>
                <a:srgbClr val="F36E4E"/>
              </a:buClr>
              <a:buFont typeface="Arial,Sans-Serif"/>
              <a:buChar char="•"/>
            </a:pPr>
            <a:r>
              <a:rPr lang="es-ES" sz="1500" dirty="0">
                <a:solidFill>
                  <a:srgbClr val="151F48"/>
                </a:solidFill>
                <a:latin typeface="Roboto Medium"/>
                <a:ea typeface="Roboto"/>
              </a:rPr>
              <a:t>para las licencias intermitentes, debe notificar a su empleador con 15 días de antelación cada ausencia prevista </a:t>
            </a:r>
            <a:r>
              <a:rPr lang="es-VE" sz="1500" dirty="0">
                <a:solidFill>
                  <a:srgbClr val="151F48"/>
                </a:solidFill>
                <a:latin typeface="Roboto Medium"/>
                <a:ea typeface="Roboto"/>
              </a:rPr>
              <a:t> </a:t>
            </a:r>
          </a:p>
          <a:p>
            <a:pPr marL="742950" lvl="3" indent="-285750">
              <a:buClr>
                <a:srgbClr val="F36E4E"/>
              </a:buClr>
              <a:buFont typeface="Arial" panose="020B0604020202020204" pitchFamily="34" charset="0"/>
              <a:buChar char="•"/>
            </a:pPr>
            <a:r>
              <a:rPr lang="es-VE" sz="1500" dirty="0">
                <a:solidFill>
                  <a:srgbClr val="151F48"/>
                </a:solidFill>
                <a:latin typeface="Roboto Medium"/>
                <a:ea typeface="Roboto"/>
              </a:rPr>
              <a:t>Cuidar a un ser querido:</a:t>
            </a:r>
          </a:p>
          <a:p>
            <a:pPr marL="1200150" lvl="4" indent="-285750">
              <a:buClr>
                <a:srgbClr val="F36E4E"/>
              </a:buClr>
              <a:buFont typeface="Arial" panose="020B0604020202020204" pitchFamily="34" charset="0"/>
              <a:buChar char="•"/>
            </a:pPr>
            <a:r>
              <a:rPr lang="es-ES" sz="1500" dirty="0">
                <a:solidFill>
                  <a:srgbClr val="151F48"/>
                </a:solidFill>
                <a:latin typeface="Roboto Medium"/>
                <a:ea typeface="Roboto"/>
              </a:rPr>
              <a:t>debe notificar a su empleador con una antelación razonable y viable, a menos que existan circunstancias imprevistas o urgentes</a:t>
            </a:r>
            <a:endParaRPr lang="es-VE" sz="1500" dirty="0">
              <a:latin typeface="Roboto Medium"/>
              <a:ea typeface="Roboto Medium"/>
            </a:endParaRPr>
          </a:p>
          <a:p>
            <a:pPr lvl="1"/>
            <a:endParaRPr lang="es-VE" sz="1500" dirty="0">
              <a:solidFill>
                <a:srgbClr val="151F48"/>
              </a:solidFill>
              <a:latin typeface="Roboto Medium" panose="02000000000000000000" pitchFamily="2" charset="0"/>
              <a:ea typeface="Roboto Medium" panose="02000000000000000000" pitchFamily="2" charset="0"/>
            </a:endParaRPr>
          </a:p>
          <a:p>
            <a:pPr lvl="1"/>
            <a:r>
              <a:rPr lang="es-VE" sz="1500" dirty="0">
                <a:solidFill>
                  <a:srgbClr val="151F48"/>
                </a:solidFill>
                <a:latin typeface="Roboto Medium"/>
                <a:ea typeface="Roboto"/>
              </a:rPr>
              <a:t>Le invitamos a que </a:t>
            </a:r>
            <a:r>
              <a:rPr lang="es-VE" sz="1500" b="1" i="1" dirty="0">
                <a:solidFill>
                  <a:srgbClr val="151F48"/>
                </a:solidFill>
                <a:latin typeface="Roboto Medium"/>
                <a:ea typeface="Roboto"/>
              </a:rPr>
              <a:t>mantenga a su empleador informado</a:t>
            </a:r>
            <a:r>
              <a:rPr lang="es-VE" sz="1500" dirty="0">
                <a:solidFill>
                  <a:srgbClr val="151F48"/>
                </a:solidFill>
                <a:latin typeface="Roboto Medium"/>
                <a:ea typeface="Roboto"/>
              </a:rPr>
              <a:t>. </a:t>
            </a:r>
            <a:r>
              <a:rPr lang="es-ES" sz="1500" dirty="0">
                <a:solidFill>
                  <a:srgbClr val="151F48"/>
                </a:solidFill>
                <a:latin typeface="Roboto Medium"/>
                <a:ea typeface="Roboto"/>
              </a:rPr>
              <a:t>Conversar abiertamente con su empleador sobre la necesidad de su licencia les permitirá prepararse para su ausencia y hacer ajustes en los horarios de trabajo si es necesario. Su empleador también puede brindarle información sobre la protección del empleo</a:t>
            </a:r>
            <a:r>
              <a:rPr lang="es-VE" sz="1500" dirty="0">
                <a:solidFill>
                  <a:srgbClr val="151F48"/>
                </a:solidFill>
                <a:latin typeface="Roboto Medium"/>
                <a:ea typeface="Roboto"/>
              </a:rPr>
              <a:t>.</a:t>
            </a:r>
            <a:endParaRPr lang="es-VE" sz="1500" dirty="0">
              <a:solidFill>
                <a:srgbClr val="161F48"/>
              </a:solidFill>
              <a:latin typeface="Roboto Medium"/>
              <a:ea typeface="Roboto"/>
              <a:cs typeface="Calibri Light"/>
            </a:endParaRPr>
          </a:p>
          <a:p>
            <a:endParaRPr lang="es-VE" sz="1600"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542593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68148" cy="1029021"/>
          </a:xfrm>
          <a:prstGeom prst="rect">
            <a:avLst/>
          </a:prstGeom>
          <a:noFill/>
        </p:spPr>
        <p:txBody>
          <a:bodyPr wrap="square" lIns="0" tIns="0" rIns="0" bIns="0" rtlCol="0">
            <a:noAutofit/>
          </a:bodyPr>
          <a:lstStyle/>
          <a:p>
            <a:r>
              <a:rPr lang="en-US" sz="3000" b="1" dirty="0">
                <a:solidFill>
                  <a:srgbClr val="161F48"/>
                </a:solidFill>
                <a:latin typeface="Roboto Black" panose="02000000000000000000" pitchFamily="2" charset="0"/>
                <a:ea typeface="Roboto Black" panose="02000000000000000000" pitchFamily="2" charset="0"/>
              </a:rPr>
              <a:t>CONSEJOS PARA LA SOLICITUD</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136679"/>
            <a:ext cx="8250458" cy="4876679"/>
          </a:xfrm>
          <a:prstGeom prst="rect">
            <a:avLst/>
          </a:prstGeom>
          <a:noFill/>
        </p:spPr>
        <p:txBody>
          <a:bodyPr wrap="square" lIns="0" tIns="0" rIns="0" bIns="0" rtlCol="0" anchor="t">
            <a:noAutofit/>
          </a:bodyPr>
          <a:lstStyle/>
          <a:p>
            <a:pPr marL="285750" indent="-285750">
              <a:spcAft>
                <a:spcPts val="600"/>
              </a:spcAft>
              <a:buFont typeface="Arial"/>
              <a:buChar char="•"/>
            </a:pPr>
            <a:r>
              <a:rPr lang="en-US" dirty="0" err="1">
                <a:latin typeface="Roboto Medium" panose="02000000000000000000" pitchFamily="2" charset="0"/>
                <a:ea typeface="Roboto Medium" panose="02000000000000000000" pitchFamily="2" charset="0"/>
                <a:cs typeface="+mn-lt"/>
              </a:rPr>
              <a:t>Recomendamos</a:t>
            </a:r>
            <a:r>
              <a:rPr lang="en-US" dirty="0">
                <a:latin typeface="Roboto Medium" panose="02000000000000000000" pitchFamily="2" charset="0"/>
                <a:ea typeface="Roboto Medium" panose="02000000000000000000" pitchFamily="2" charset="0"/>
                <a:cs typeface="+mn-lt"/>
              </a:rPr>
              <a:t> </a:t>
            </a:r>
            <a:r>
              <a:rPr lang="en-US" dirty="0" err="1">
                <a:latin typeface="Roboto Medium" panose="02000000000000000000" pitchFamily="2" charset="0"/>
                <a:ea typeface="Roboto Medium" panose="02000000000000000000" pitchFamily="2" charset="0"/>
                <a:cs typeface="+mn-lt"/>
              </a:rPr>
              <a:t>presentar</a:t>
            </a:r>
            <a:r>
              <a:rPr lang="en-US" dirty="0">
                <a:latin typeface="Roboto Medium" panose="02000000000000000000" pitchFamily="2" charset="0"/>
                <a:ea typeface="Roboto Medium" panose="02000000000000000000" pitchFamily="2" charset="0"/>
                <a:cs typeface="+mn-lt"/>
              </a:rPr>
              <a:t> la </a:t>
            </a:r>
            <a:r>
              <a:rPr lang="en-US" dirty="0" err="1">
                <a:latin typeface="Roboto Medium" panose="02000000000000000000" pitchFamily="2" charset="0"/>
                <a:ea typeface="Roboto Medium" panose="02000000000000000000" pitchFamily="2" charset="0"/>
                <a:cs typeface="+mn-lt"/>
              </a:rPr>
              <a:t>solicitud</a:t>
            </a:r>
            <a:r>
              <a:rPr lang="en-US" dirty="0">
                <a:latin typeface="Roboto Medium" panose="02000000000000000000" pitchFamily="2" charset="0"/>
                <a:ea typeface="Roboto Medium" panose="02000000000000000000" pitchFamily="2" charset="0"/>
                <a:cs typeface="+mn-lt"/>
              </a:rPr>
              <a:t>  </a:t>
            </a:r>
            <a:r>
              <a:rPr lang="en-US" b="1" dirty="0" err="1">
                <a:latin typeface="Roboto Medium" panose="02000000000000000000" pitchFamily="2" charset="0"/>
                <a:ea typeface="Roboto Medium" panose="02000000000000000000" pitchFamily="2" charset="0"/>
                <a:cs typeface="+mn-lt"/>
              </a:rPr>
              <a:t>en</a:t>
            </a:r>
            <a:r>
              <a:rPr lang="en-US" b="1" dirty="0">
                <a:latin typeface="Roboto Medium" panose="02000000000000000000" pitchFamily="2" charset="0"/>
                <a:ea typeface="Roboto Medium" panose="02000000000000000000" pitchFamily="2" charset="0"/>
                <a:cs typeface="+mn-lt"/>
              </a:rPr>
              <a:t> </a:t>
            </a:r>
            <a:r>
              <a:rPr lang="en-US" b="1" dirty="0" err="1">
                <a:latin typeface="Roboto Medium" panose="02000000000000000000" pitchFamily="2" charset="0"/>
                <a:ea typeface="Roboto Medium" panose="02000000000000000000" pitchFamily="2" charset="0"/>
                <a:cs typeface="+mn-lt"/>
              </a:rPr>
              <a:t>línea</a:t>
            </a:r>
            <a:r>
              <a:rPr lang="en-US" dirty="0">
                <a:latin typeface="Roboto Medium" panose="02000000000000000000" pitchFamily="2" charset="0"/>
                <a:ea typeface="Roboto Medium" panose="02000000000000000000" pitchFamily="2" charset="0"/>
                <a:cs typeface="+mn-lt"/>
              </a:rPr>
              <a:t>—</a:t>
            </a:r>
            <a:r>
              <a:rPr lang="es-VE" dirty="0">
                <a:latin typeface="Roboto Medium" panose="02000000000000000000" pitchFamily="2" charset="0"/>
                <a:ea typeface="Roboto Medium" panose="02000000000000000000" pitchFamily="2" charset="0"/>
                <a:cs typeface="+mn-lt"/>
              </a:rPr>
              <a:t>pero también puede hacer la solicitud por</a:t>
            </a:r>
            <a:r>
              <a:rPr lang="en-US" dirty="0">
                <a:latin typeface="Roboto Medium" panose="02000000000000000000" pitchFamily="2" charset="0"/>
                <a:ea typeface="Roboto Medium" panose="02000000000000000000" pitchFamily="2" charset="0"/>
                <a:cs typeface="+mn-lt"/>
              </a:rPr>
              <a:t> </a:t>
            </a:r>
            <a:r>
              <a:rPr lang="en-US" b="1" dirty="0" err="1">
                <a:latin typeface="Roboto Medium" panose="02000000000000000000" pitchFamily="2" charset="0"/>
                <a:ea typeface="Roboto Medium" panose="02000000000000000000" pitchFamily="2" charset="0"/>
                <a:cs typeface="+mn-lt"/>
                <a:hlinkClick r:id="rId4"/>
              </a:rPr>
              <a:t>correo</a:t>
            </a:r>
            <a:r>
              <a:rPr lang="en-US" b="1" dirty="0">
                <a:latin typeface="Roboto Medium" panose="02000000000000000000" pitchFamily="2" charset="0"/>
                <a:ea typeface="Roboto Medium" panose="02000000000000000000" pitchFamily="2" charset="0"/>
                <a:cs typeface="+mn-lt"/>
                <a:hlinkClick r:id="rId4"/>
              </a:rPr>
              <a:t> o fax</a:t>
            </a:r>
            <a:r>
              <a:rPr lang="en-US" dirty="0">
                <a:latin typeface="Roboto Medium" panose="02000000000000000000" pitchFamily="2" charset="0"/>
                <a:ea typeface="Roboto Medium" panose="02000000000000000000" pitchFamily="2" charset="0"/>
                <a:cs typeface="+mn-lt"/>
              </a:rPr>
              <a:t> </a:t>
            </a:r>
            <a:endParaRPr lang="en-US" dirty="0">
              <a:latin typeface="Roboto Medium" panose="02000000000000000000" pitchFamily="2" charset="0"/>
              <a:ea typeface="Roboto Medium" panose="02000000000000000000" pitchFamily="2" charset="0"/>
              <a:cs typeface="Calibri Light" panose="020F0302020204030204"/>
            </a:endParaRPr>
          </a:p>
          <a:p>
            <a:pPr marL="285750" indent="-285750">
              <a:spcAft>
                <a:spcPts val="600"/>
              </a:spcAft>
              <a:buFont typeface="Arial"/>
              <a:buChar char="•"/>
            </a:pPr>
            <a:r>
              <a:rPr lang="es-VE" dirty="0">
                <a:latin typeface="Roboto Medium" panose="02000000000000000000" pitchFamily="2" charset="0"/>
                <a:ea typeface="Roboto Medium" panose="02000000000000000000" pitchFamily="2" charset="0"/>
                <a:cs typeface="+mn-lt"/>
              </a:rPr>
              <a:t>Una persona de confianza puede ayudarle a presentar su solicitud</a:t>
            </a:r>
            <a:endParaRPr lang="en-US" dirty="0">
              <a:latin typeface="Roboto Medium" panose="02000000000000000000" pitchFamily="2" charset="0"/>
              <a:ea typeface="Roboto Medium" panose="02000000000000000000" pitchFamily="2" charset="0"/>
              <a:cs typeface="Calibri Light" panose="020F0302020204030204"/>
            </a:endParaRPr>
          </a:p>
          <a:p>
            <a:pPr marL="285750" indent="-285750">
              <a:spcAft>
                <a:spcPts val="600"/>
              </a:spcAft>
              <a:buFont typeface="Arial"/>
              <a:buChar char="•"/>
            </a:pPr>
            <a:r>
              <a:rPr lang="es-VE" dirty="0">
                <a:latin typeface="Roboto Medium" panose="02000000000000000000" pitchFamily="2" charset="0"/>
                <a:ea typeface="Roboto Medium" panose="02000000000000000000" pitchFamily="2" charset="0"/>
                <a:cs typeface="+mn-lt"/>
              </a:rPr>
              <a:t>Para Incapacidad Temporal, puede incluir un representante en su solicitud, dándole permiso para obtener información sobre su reclamo</a:t>
            </a:r>
            <a:endParaRPr lang="en-US" dirty="0">
              <a:latin typeface="Roboto Medium" panose="02000000000000000000" pitchFamily="2" charset="0"/>
              <a:ea typeface="Roboto Medium" panose="02000000000000000000" pitchFamily="2" charset="0"/>
            </a:endParaRPr>
          </a:p>
          <a:p>
            <a:pPr marL="285750" indent="-285750">
              <a:spcAft>
                <a:spcPts val="600"/>
              </a:spcAft>
              <a:buFont typeface="Arial"/>
              <a:buChar char="•"/>
            </a:pPr>
            <a:r>
              <a:rPr lang="es-VE" dirty="0">
                <a:latin typeface="Roboto Medium" panose="02000000000000000000" pitchFamily="2" charset="0"/>
                <a:ea typeface="Roboto Medium" panose="02000000000000000000" pitchFamily="2" charset="0"/>
                <a:cs typeface="+mn-lt"/>
              </a:rPr>
              <a:t>Planifique con anticipación lo mejor que pueda </a:t>
            </a:r>
            <a:r>
              <a:rPr lang="en-US" dirty="0">
                <a:latin typeface="Roboto Medium" panose="02000000000000000000" pitchFamily="2" charset="0"/>
                <a:ea typeface="Roboto Medium" panose="02000000000000000000" pitchFamily="2" charset="0"/>
                <a:cs typeface="+mn-lt"/>
              </a:rPr>
              <a:t>– </a:t>
            </a:r>
            <a:r>
              <a:rPr lang="es-VE" dirty="0">
                <a:latin typeface="Roboto Medium" panose="02000000000000000000" pitchFamily="2" charset="0"/>
                <a:ea typeface="Roboto Medium" panose="02000000000000000000" pitchFamily="2" charset="0"/>
                <a:cs typeface="+mn-lt"/>
              </a:rPr>
              <a:t>una vez que tengamos una solicitud completa puede tomar de dos a seis semanas aprobar un reclamo y pagar los beneficios</a:t>
            </a:r>
            <a:endParaRPr lang="en-US" dirty="0">
              <a:latin typeface="Roboto Medium" panose="02000000000000000000" pitchFamily="2" charset="0"/>
              <a:ea typeface="Roboto Medium" panose="02000000000000000000" pitchFamily="2" charset="0"/>
            </a:endParaRPr>
          </a:p>
          <a:p>
            <a:pPr marL="285750" indent="-285750">
              <a:spcAft>
                <a:spcPts val="600"/>
              </a:spcAft>
              <a:buFont typeface="Arial"/>
              <a:buChar char="•"/>
            </a:pPr>
            <a:r>
              <a:rPr lang="es-VE" dirty="0" err="1">
                <a:latin typeface="Roboto Medium" panose="02000000000000000000" pitchFamily="2" charset="0"/>
                <a:ea typeface="Roboto Medium" panose="02000000000000000000" pitchFamily="2" charset="0"/>
                <a:cs typeface="+mn-lt"/>
              </a:rPr>
              <a:t>Hagale</a:t>
            </a:r>
            <a:r>
              <a:rPr lang="es-VE" dirty="0">
                <a:latin typeface="Roboto Medium" panose="02000000000000000000" pitchFamily="2" charset="0"/>
                <a:ea typeface="Roboto Medium" panose="02000000000000000000" pitchFamily="2" charset="0"/>
                <a:cs typeface="+mn-lt"/>
              </a:rPr>
              <a:t> seguimiento con su proveedor médico</a:t>
            </a:r>
            <a:endParaRPr lang="en-US" dirty="0">
              <a:latin typeface="Roboto Medium" panose="02000000000000000000" pitchFamily="2" charset="0"/>
              <a:ea typeface="Roboto Medium" panose="02000000000000000000" pitchFamily="2" charset="0"/>
              <a:cs typeface="+mn-lt"/>
            </a:endParaRPr>
          </a:p>
          <a:p>
            <a:pPr marL="285750" indent="-285750">
              <a:spcAft>
                <a:spcPts val="600"/>
              </a:spcAft>
              <a:buFont typeface="Arial"/>
              <a:buChar char="•"/>
            </a:pPr>
            <a:r>
              <a:rPr lang="en-US" dirty="0" err="1">
                <a:latin typeface="Roboto Medium" panose="02000000000000000000" pitchFamily="2" charset="0"/>
                <a:ea typeface="Roboto Medium" panose="02000000000000000000" pitchFamily="2" charset="0"/>
                <a:cs typeface="+mn-lt"/>
              </a:rPr>
              <a:t>Visite</a:t>
            </a:r>
            <a:r>
              <a:rPr lang="en-US" dirty="0">
                <a:latin typeface="Roboto Medium" panose="02000000000000000000" pitchFamily="2" charset="0"/>
                <a:ea typeface="Roboto Medium" panose="02000000000000000000" pitchFamily="2" charset="0"/>
                <a:cs typeface="+mn-lt"/>
              </a:rPr>
              <a:t> </a:t>
            </a:r>
            <a:r>
              <a:rPr lang="en-US" b="1" dirty="0">
                <a:solidFill>
                  <a:srgbClr val="2D98AF"/>
                </a:solidFill>
                <a:latin typeface="Roboto"/>
                <a:ea typeface="Roboto"/>
              </a:rPr>
              <a:t>myleavebenefits.nj.gov/your payment</a:t>
            </a:r>
            <a:r>
              <a:rPr lang="en-US" dirty="0">
                <a:latin typeface="Roboto Medium" panose="02000000000000000000" pitchFamily="2" charset="0"/>
                <a:ea typeface="Roboto Medium" panose="02000000000000000000" pitchFamily="2" charset="0"/>
                <a:cs typeface="+mn-lt"/>
              </a:rPr>
              <a:t> para </a:t>
            </a:r>
            <a:r>
              <a:rPr lang="en-US" dirty="0" err="1">
                <a:latin typeface="Roboto Medium" panose="02000000000000000000" pitchFamily="2" charset="0"/>
                <a:ea typeface="Roboto Medium" panose="02000000000000000000" pitchFamily="2" charset="0"/>
                <a:cs typeface="+mn-lt"/>
              </a:rPr>
              <a:t>información</a:t>
            </a:r>
            <a:r>
              <a:rPr lang="en-US" dirty="0">
                <a:latin typeface="Roboto Medium" panose="02000000000000000000" pitchFamily="2" charset="0"/>
                <a:ea typeface="Roboto Medium" panose="02000000000000000000" pitchFamily="2" charset="0"/>
                <a:cs typeface="+mn-lt"/>
              </a:rPr>
              <a:t> </a:t>
            </a:r>
            <a:r>
              <a:rPr lang="en-US" dirty="0" err="1">
                <a:latin typeface="Roboto Medium" panose="02000000000000000000" pitchFamily="2" charset="0"/>
                <a:ea typeface="Roboto Medium" panose="02000000000000000000" pitchFamily="2" charset="0"/>
                <a:cs typeface="+mn-lt"/>
              </a:rPr>
              <a:t>sobre</a:t>
            </a:r>
            <a:r>
              <a:rPr lang="en-US" dirty="0">
                <a:latin typeface="Roboto Medium" panose="02000000000000000000" pitchFamily="2" charset="0"/>
                <a:ea typeface="Roboto Medium" panose="02000000000000000000" pitchFamily="2" charset="0"/>
                <a:cs typeface="+mn-lt"/>
              </a:rPr>
              <a:t> </a:t>
            </a:r>
            <a:r>
              <a:rPr lang="en-US" dirty="0" err="1">
                <a:latin typeface="Roboto Medium" panose="02000000000000000000" pitchFamily="2" charset="0"/>
                <a:ea typeface="Roboto Medium" panose="02000000000000000000" pitchFamily="2" charset="0"/>
                <a:cs typeface="+mn-lt"/>
              </a:rPr>
              <a:t>pagos</a:t>
            </a:r>
            <a:endParaRPr lang="en-US" dirty="0">
              <a:latin typeface="Roboto Medium" panose="02000000000000000000" pitchFamily="2" charset="0"/>
              <a:ea typeface="Roboto Medium" panose="02000000000000000000" pitchFamily="2" charset="0"/>
              <a:cs typeface="Calibri Light"/>
            </a:endParaRPr>
          </a:p>
          <a:p>
            <a:r>
              <a:rPr lang="en-US" dirty="0">
                <a:latin typeface="Roboto Medium" panose="02000000000000000000" pitchFamily="2" charset="0"/>
                <a:ea typeface="Roboto Medium" panose="02000000000000000000" pitchFamily="2" charset="0"/>
                <a:cs typeface="+mn-lt"/>
              </a:rPr>
              <a:t> </a:t>
            </a:r>
            <a:r>
              <a:rPr lang="en-US" dirty="0">
                <a:latin typeface="Roboto" panose="020B0604020202020204" charset="0"/>
                <a:ea typeface="Roboto" panose="020B0604020202020204" charset="0"/>
                <a:cs typeface="Calibri" panose="020F0502020204030204" pitchFamily="34" charset="0"/>
              </a:rPr>
              <a:t> ¿</a:t>
            </a:r>
            <a:r>
              <a:rPr lang="en-US" dirty="0" err="1">
                <a:latin typeface="Roboto" panose="020B0604020202020204" charset="0"/>
                <a:ea typeface="Roboto" panose="020B0604020202020204" charset="0"/>
                <a:cs typeface="Calibri" panose="020F0502020204030204" pitchFamily="34" charset="0"/>
              </a:rPr>
              <a:t>Preguntas</a:t>
            </a:r>
            <a:r>
              <a:rPr lang="en-US" dirty="0">
                <a:latin typeface="Roboto" panose="020B0604020202020204" charset="0"/>
                <a:ea typeface="Roboto" panose="020B0604020202020204" charset="0"/>
                <a:cs typeface="Calibri" panose="020F0502020204030204" pitchFamily="34" charset="0"/>
              </a:rPr>
              <a:t>? Use </a:t>
            </a:r>
            <a:r>
              <a:rPr lang="en-US" dirty="0" err="1">
                <a:latin typeface="Roboto" panose="020B0604020202020204" charset="0"/>
                <a:ea typeface="Roboto" panose="020B0604020202020204" charset="0"/>
                <a:cs typeface="Calibri" panose="020F0502020204030204" pitchFamily="34" charset="0"/>
              </a:rPr>
              <a:t>nuestro</a:t>
            </a:r>
            <a:r>
              <a:rPr lang="en-US" dirty="0">
                <a:latin typeface="Roboto" panose="020B0604020202020204" charset="0"/>
                <a:ea typeface="Roboto" panose="020B0604020202020204" charset="0"/>
                <a:cs typeface="Calibri" panose="020F0502020204030204" pitchFamily="34" charset="0"/>
              </a:rPr>
              <a:t> </a:t>
            </a:r>
            <a:r>
              <a:rPr lang="en-US" dirty="0" err="1">
                <a:latin typeface="Roboto" panose="020B0604020202020204" charset="0"/>
                <a:ea typeface="Roboto" panose="020B0604020202020204" charset="0"/>
                <a:cs typeface="Calibri" panose="020F0502020204030204" pitchFamily="34" charset="0"/>
              </a:rPr>
              <a:t>formulario</a:t>
            </a:r>
            <a:r>
              <a:rPr lang="en-US" dirty="0">
                <a:latin typeface="Roboto" panose="020B0604020202020204" charset="0"/>
                <a:ea typeface="Roboto" panose="020B0604020202020204" charset="0"/>
                <a:cs typeface="Calibri" panose="020F0502020204030204" pitchFamily="34" charset="0"/>
              </a:rPr>
              <a:t> de “Contact Us” (</a:t>
            </a:r>
            <a:r>
              <a:rPr lang="en-US" dirty="0" err="1">
                <a:latin typeface="Roboto" panose="020B0604020202020204" charset="0"/>
                <a:ea typeface="Roboto" panose="020B0604020202020204" charset="0"/>
                <a:cs typeface="Calibri" panose="020F0502020204030204" pitchFamily="34" charset="0"/>
              </a:rPr>
              <a:t>Contáctenos</a:t>
            </a:r>
            <a:r>
              <a:rPr lang="en-US" dirty="0">
                <a:latin typeface="Roboto" panose="020B0604020202020204" charset="0"/>
                <a:ea typeface="Roboto" panose="020B0604020202020204" charset="0"/>
                <a:cs typeface="Calibri" panose="020F0502020204030204" pitchFamily="34" charset="0"/>
              </a:rPr>
              <a:t>) </a:t>
            </a:r>
            <a:r>
              <a:rPr lang="en-US" dirty="0" err="1">
                <a:latin typeface="Roboto" panose="020B0604020202020204" charset="0"/>
                <a:ea typeface="Roboto" panose="020B0604020202020204" charset="0"/>
                <a:cs typeface="Calibri" panose="020F0502020204030204" pitchFamily="34" charset="0"/>
              </a:rPr>
              <a:t>en</a:t>
            </a:r>
            <a:r>
              <a:rPr lang="en-US" dirty="0">
                <a:latin typeface="Roboto" panose="020B0604020202020204" charset="0"/>
                <a:ea typeface="Roboto" panose="020B0604020202020204" charset="0"/>
                <a:cs typeface="Calibri" panose="020F0502020204030204" pitchFamily="34" charset="0"/>
              </a:rPr>
              <a:t> </a:t>
            </a:r>
            <a:r>
              <a:rPr lang="en-US" b="1" dirty="0">
                <a:latin typeface="Roboto" panose="020B0604020202020204" charset="0"/>
                <a:ea typeface="Roboto" panose="020B0604020202020204" charset="0"/>
                <a:cs typeface="Calibri" panose="020F0502020204030204" pitchFamily="34" charset="0"/>
              </a:rPr>
              <a:t>myleavebenefits.nj.gov/email.</a:t>
            </a:r>
            <a:endParaRPr lang="en-US" dirty="0">
              <a:latin typeface="Roboto" panose="020B0604020202020204" charset="0"/>
              <a:ea typeface="Roboto" panose="020B0604020202020204" charset="0"/>
              <a:cs typeface="Calibri" panose="020F0502020204030204" pitchFamily="34" charset="0"/>
            </a:endParaRPr>
          </a:p>
          <a:p>
            <a:pPr marL="285750" indent="-285750">
              <a:buFont typeface="Arial"/>
              <a:buChar char="•"/>
            </a:pPr>
            <a:endParaRPr lang="en-US" b="1" dirty="0">
              <a:solidFill>
                <a:srgbClr val="161F48"/>
              </a:solidFill>
              <a:ea typeface="+mn-lt"/>
              <a:cs typeface="+mn-lt"/>
            </a:endParaRPr>
          </a:p>
          <a:p>
            <a:pPr marL="342900" indent="-342900">
              <a:buClr>
                <a:srgbClr val="F36E4E"/>
              </a:buClr>
              <a:buFont typeface="Arial,Sans-Serif"/>
              <a:buChar char="•"/>
            </a:pPr>
            <a:endParaRPr lang="en-US" sz="1600" dirty="0">
              <a:solidFill>
                <a:srgbClr val="161F48"/>
              </a:solidFill>
              <a:ea typeface="+mn-lt"/>
              <a:cs typeface="+mn-lt"/>
            </a:endParaRPr>
          </a:p>
          <a:p>
            <a:pPr marL="342900" indent="-342900">
              <a:buClr>
                <a:srgbClr val="F36E4E"/>
              </a:buClr>
              <a:buFont typeface="Arial,Sans-Serif"/>
              <a:buChar char="•"/>
            </a:pPr>
            <a:endParaRPr lang="en-US" sz="1600" dirty="0">
              <a:solidFill>
                <a:srgbClr val="161F48"/>
              </a:solidFill>
              <a:latin typeface="Calibri Light"/>
              <a:ea typeface="Roboto Medium" panose="02000000000000000000" pitchFamily="2" charset="0"/>
              <a:cs typeface="Calibri Light"/>
            </a:endParaRPr>
          </a:p>
          <a:p>
            <a:pPr fontAlgn="base">
              <a:buClr>
                <a:srgbClr val="F36E4E"/>
              </a:buClr>
            </a:pPr>
            <a:endParaRPr lang="en-US" sz="1600"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sz="1600" dirty="0">
              <a:solidFill>
                <a:srgbClr val="161F48"/>
              </a:solidFill>
              <a:latin typeface="Roboto Medium" panose="02000000000000000000" pitchFamily="2" charset="0"/>
              <a:ea typeface="Roboto Medium" panose="02000000000000000000" pitchFamily="2" charset="0"/>
            </a:endParaRPr>
          </a:p>
          <a:p>
            <a:pPr fontAlgn="base">
              <a:buClr>
                <a:srgbClr val="F36E4E"/>
              </a:buClr>
            </a:pPr>
            <a:endParaRPr lang="en-US" sz="1600"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endParaRPr lang="en-US" sz="16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941031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554322"/>
            <a:ext cx="8628017" cy="679270"/>
          </a:xfrm>
          <a:prstGeom prst="rect">
            <a:avLst/>
          </a:prstGeom>
          <a:noFill/>
        </p:spPr>
        <p:txBody>
          <a:bodyPr wrap="square" lIns="0" tIns="0" rIns="0" bIns="0" rtlCol="0">
            <a:noAutofit/>
          </a:bodyPr>
          <a:lstStyle/>
          <a:p>
            <a:r>
              <a:rPr lang="en-US" sz="3000" b="1" dirty="0">
                <a:solidFill>
                  <a:schemeClr val="bg1"/>
                </a:solidFill>
                <a:latin typeface="Roboto Black" panose="02000000000000000000" pitchFamily="2" charset="0"/>
                <a:ea typeface="Roboto Black" panose="02000000000000000000" pitchFamily="2" charset="0"/>
              </a:rPr>
              <a:t>PROTECCIÓN DE EMPLEO</a:t>
            </a:r>
          </a:p>
        </p:txBody>
      </p:sp>
      <p:sp>
        <p:nvSpPr>
          <p:cNvPr id="5" name="TextBox 4">
            <a:extLst>
              <a:ext uri="{FF2B5EF4-FFF2-40B4-BE49-F238E27FC236}">
                <a16:creationId xmlns:a16="http://schemas.microsoft.com/office/drawing/2014/main" id="{CBBA1EFF-C00E-4718-65C2-2770C7ACF236}"/>
              </a:ext>
            </a:extLst>
          </p:cNvPr>
          <p:cNvSpPr txBox="1"/>
          <p:nvPr/>
        </p:nvSpPr>
        <p:spPr>
          <a:xfrm>
            <a:off x="594676" y="1701737"/>
            <a:ext cx="7686651" cy="4265022"/>
          </a:xfrm>
          <a:prstGeom prst="rect">
            <a:avLst/>
          </a:prstGeom>
          <a:noFill/>
        </p:spPr>
        <p:txBody>
          <a:bodyPr wrap="square" lIns="0" tIns="0" rIns="0" bIns="0" rtlCol="0" anchor="t">
            <a:noAutofit/>
          </a:bodyPr>
          <a:lstStyle/>
          <a:p>
            <a:pPr>
              <a:lnSpc>
                <a:spcPct val="95000"/>
              </a:lnSpc>
              <a:spcAft>
                <a:spcPts val="1800"/>
              </a:spcAft>
              <a:buClr>
                <a:srgbClr val="F36E4E"/>
              </a:buClr>
            </a:pPr>
            <a:r>
              <a:rPr lang="es-VE" sz="2400" i="1" dirty="0">
                <a:solidFill>
                  <a:srgbClr val="161F48"/>
                </a:solidFill>
                <a:latin typeface="Roboto Medium"/>
                <a:ea typeface="Roboto Medium"/>
              </a:rPr>
              <a:t>El Seguro de Incapacidad Temporal y Licencia Familiar son programas de reemplazo parcial del salario y no brindan protección de empleo.</a:t>
            </a:r>
          </a:p>
          <a:p>
            <a:pPr>
              <a:lnSpc>
                <a:spcPct val="95000"/>
              </a:lnSpc>
              <a:spcAft>
                <a:spcPts val="1800"/>
              </a:spcAft>
              <a:buClr>
                <a:srgbClr val="F36E4E"/>
              </a:buClr>
            </a:pPr>
            <a:r>
              <a:rPr lang="es-VE" sz="2400" i="1" dirty="0">
                <a:solidFill>
                  <a:srgbClr val="161F48"/>
                </a:solidFill>
                <a:latin typeface="Roboto Medium"/>
                <a:ea typeface="Roboto Medium"/>
              </a:rPr>
              <a:t>Sin embargo, durante el período en el que un empleado recibe beneficios de TDI o FLI, el trabajo de un empleado puede estar protegido por leyes federales o estatales.</a:t>
            </a:r>
            <a:endParaRPr lang="en-US" sz="2400" i="1" dirty="0">
              <a:solidFill>
                <a:srgbClr val="161F48"/>
              </a:solidFill>
              <a:latin typeface="Roboto Medium"/>
              <a:ea typeface="Roboto Medium"/>
            </a:endParaRPr>
          </a:p>
          <a:p>
            <a:pPr>
              <a:lnSpc>
                <a:spcPct val="95000"/>
              </a:lnSpc>
              <a:spcAft>
                <a:spcPts val="600"/>
              </a:spcAft>
            </a:pPr>
            <a:r>
              <a:rPr lang="es-VE" sz="2400" i="1" dirty="0">
                <a:solidFill>
                  <a:srgbClr val="161F48"/>
                </a:solidFill>
                <a:latin typeface="Roboto Medium"/>
                <a:ea typeface="Roboto Medium"/>
              </a:rPr>
              <a:t>Tenga en cuenta que puede ser elegible para los beneficios del Seguro de Incapacidad Temporal o Licencia Familiar ya sea que su trabajo esté o no protegido por una de estas leyes.</a:t>
            </a:r>
            <a:endParaRPr lang="en-US" dirty="0">
              <a:latin typeface="Roboto Medium"/>
              <a:ea typeface="Roboto Medium"/>
            </a:endParaRPr>
          </a:p>
        </p:txBody>
      </p:sp>
    </p:spTree>
    <p:extLst>
      <p:ext uri="{BB962C8B-B14F-4D97-AF65-F5344CB8AC3E}">
        <p14:creationId xmlns:p14="http://schemas.microsoft.com/office/powerpoint/2010/main" val="365159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988584"/>
            <a:ext cx="8628017" cy="1467836"/>
          </a:xfrm>
          <a:prstGeom prst="rect">
            <a:avLst/>
          </a:prstGeom>
          <a:noFill/>
        </p:spPr>
        <p:txBody>
          <a:bodyPr wrap="square" lIns="0" tIns="0" rIns="0" bIns="0" rtlCol="0">
            <a:noAutofit/>
          </a:bodyPr>
          <a:lstStyle/>
          <a:p>
            <a:pPr>
              <a:lnSpc>
                <a:spcPct val="85000"/>
              </a:lnSpc>
            </a:pPr>
            <a:r>
              <a:rPr lang="en-US" sz="4000" b="1" dirty="0">
                <a:solidFill>
                  <a:srgbClr val="2D98AF"/>
                </a:solidFill>
                <a:latin typeface="Roboto Black" panose="02000000000000000000" pitchFamily="2" charset="0"/>
                <a:ea typeface="Roboto Black" panose="02000000000000000000" pitchFamily="2" charset="0"/>
              </a:rPr>
              <a:t>PROTECCIÓN DE EMPLEO​</a:t>
            </a:r>
          </a:p>
        </p:txBody>
      </p:sp>
      <p:sp>
        <p:nvSpPr>
          <p:cNvPr id="6" name="TextBox 5">
            <a:extLst>
              <a:ext uri="{FF2B5EF4-FFF2-40B4-BE49-F238E27FC236}">
                <a16:creationId xmlns:a16="http://schemas.microsoft.com/office/drawing/2014/main" id="{AE472EE8-0D12-7D4D-8FE5-32A25056245B}"/>
              </a:ext>
            </a:extLst>
          </p:cNvPr>
          <p:cNvSpPr txBox="1"/>
          <p:nvPr/>
        </p:nvSpPr>
        <p:spPr>
          <a:xfrm>
            <a:off x="603163" y="2020676"/>
            <a:ext cx="8139424" cy="4265022"/>
          </a:xfrm>
          <a:prstGeom prst="rect">
            <a:avLst/>
          </a:prstGeom>
          <a:noFill/>
        </p:spPr>
        <p:txBody>
          <a:bodyPr wrap="square" lIns="0" tIns="0" rIns="0" bIns="0" rtlCol="0">
            <a:noAutofit/>
          </a:bodyPr>
          <a:lstStyle/>
          <a:p>
            <a:pPr>
              <a:lnSpc>
                <a:spcPct val="95000"/>
              </a:lnSpc>
              <a:spcAft>
                <a:spcPts val="1200"/>
              </a:spcAft>
            </a:pPr>
            <a:r>
              <a:rPr lang="es-VE" sz="2000" dirty="0">
                <a:solidFill>
                  <a:srgbClr val="161F48"/>
                </a:solidFill>
                <a:latin typeface="Roboto Medium" panose="02000000000000000000" pitchFamily="2" charset="0"/>
                <a:ea typeface="Roboto Medium" panose="02000000000000000000" pitchFamily="2" charset="0"/>
              </a:rPr>
              <a:t>Su trabajo puede estar protegido bajo las siguientes leyes:</a:t>
            </a:r>
            <a:endParaRPr lang="en-US" sz="2000" dirty="0">
              <a:solidFill>
                <a:srgbClr val="161F48"/>
              </a:solidFill>
              <a:latin typeface="Roboto Medium" panose="02000000000000000000" pitchFamily="2" charset="0"/>
              <a:ea typeface="Roboto Medium" panose="02000000000000000000" pitchFamily="2" charset="0"/>
            </a:endParaRP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Federal de </a:t>
            </a:r>
            <a:r>
              <a:rPr lang="en-US" sz="2000" b="1" dirty="0" err="1">
                <a:solidFill>
                  <a:srgbClr val="F36E4E"/>
                </a:solidFill>
                <a:latin typeface="Roboto" panose="02000000000000000000" pitchFamily="2" charset="0"/>
                <a:ea typeface="Roboto" panose="02000000000000000000" pitchFamily="2" charset="0"/>
              </a:rPr>
              <a:t>Licencia</a:t>
            </a:r>
            <a:r>
              <a:rPr lang="en-US" sz="2000" b="1" dirty="0">
                <a:solidFill>
                  <a:srgbClr val="F36E4E"/>
                </a:solidFill>
                <a:latin typeface="Roboto" panose="02000000000000000000" pitchFamily="2" charset="0"/>
                <a:ea typeface="Roboto" panose="02000000000000000000" pitchFamily="2" charset="0"/>
              </a:rPr>
              <a:t> Familiar y </a:t>
            </a:r>
            <a:r>
              <a:rPr lang="en-US" sz="2000" b="1" dirty="0" err="1">
                <a:solidFill>
                  <a:srgbClr val="F36E4E"/>
                </a:solidFill>
                <a:latin typeface="Roboto" panose="02000000000000000000" pitchFamily="2" charset="0"/>
                <a:ea typeface="Roboto" panose="02000000000000000000" pitchFamily="2" charset="0"/>
              </a:rPr>
              <a:t>Médica</a:t>
            </a:r>
            <a:r>
              <a:rPr lang="en-US" sz="2000" b="1" dirty="0">
                <a:solidFill>
                  <a:srgbClr val="F36E4E"/>
                </a:solidFill>
                <a:latin typeface="Roboto" panose="02000000000000000000" pitchFamily="2" charset="0"/>
                <a:ea typeface="Roboto" panose="02000000000000000000" pitchFamily="2" charset="0"/>
              </a:rPr>
              <a:t> (Federal Family and Medical Leave Act FMLA,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50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a:t>
            </a:r>
          </a:p>
          <a:p>
            <a:pPr lvl="1">
              <a:lnSpc>
                <a:spcPct val="95000"/>
              </a:lnSpc>
              <a:spcAft>
                <a:spcPts val="1200"/>
              </a:spcAft>
            </a:pPr>
            <a:r>
              <a:rPr lang="en-US" sz="2000" i="1" dirty="0" err="1">
                <a:solidFill>
                  <a:srgbClr val="161F48"/>
                </a:solidFill>
                <a:latin typeface="Roboto Medium" panose="02000000000000000000" pitchFamily="2" charset="0"/>
                <a:ea typeface="Roboto Medium" panose="02000000000000000000" pitchFamily="2" charset="0"/>
              </a:rPr>
              <a:t>Aplicada</a:t>
            </a:r>
            <a:r>
              <a:rPr lang="en-US" sz="2000" i="1" dirty="0">
                <a:solidFill>
                  <a:srgbClr val="161F48"/>
                </a:solidFill>
                <a:latin typeface="Roboto Medium" panose="02000000000000000000" pitchFamily="2" charset="0"/>
                <a:ea typeface="Roboto Medium" panose="02000000000000000000" pitchFamily="2" charset="0"/>
              </a:rPr>
              <a:t> </a:t>
            </a:r>
            <a:r>
              <a:rPr lang="en-US" sz="2000" i="1" dirty="0" err="1">
                <a:solidFill>
                  <a:srgbClr val="161F48"/>
                </a:solidFill>
                <a:latin typeface="Roboto Medium" panose="02000000000000000000" pitchFamily="2" charset="0"/>
                <a:ea typeface="Roboto Medium" panose="02000000000000000000" pitchFamily="2" charset="0"/>
              </a:rPr>
              <a:t>por</a:t>
            </a:r>
            <a:r>
              <a:rPr lang="en-US" sz="2000" i="1" dirty="0">
                <a:solidFill>
                  <a:srgbClr val="161F48"/>
                </a:solidFill>
                <a:latin typeface="Roboto Medium" panose="02000000000000000000" pitchFamily="2" charset="0"/>
                <a:ea typeface="Roboto Medium" panose="02000000000000000000" pitchFamily="2" charset="0"/>
              </a:rPr>
              <a:t> el US Department of Labor</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de </a:t>
            </a:r>
            <a:r>
              <a:rPr lang="en-US" sz="2000" b="1" dirty="0" err="1">
                <a:solidFill>
                  <a:srgbClr val="F36E4E"/>
                </a:solidFill>
                <a:latin typeface="Roboto" panose="02000000000000000000" pitchFamily="2" charset="0"/>
                <a:ea typeface="Roboto" panose="02000000000000000000" pitchFamily="2" charset="0"/>
              </a:rPr>
              <a:t>Licencia</a:t>
            </a:r>
            <a:r>
              <a:rPr lang="en-US" sz="2000" b="1" dirty="0">
                <a:solidFill>
                  <a:srgbClr val="F36E4E"/>
                </a:solidFill>
                <a:latin typeface="Roboto" panose="02000000000000000000" pitchFamily="2" charset="0"/>
                <a:ea typeface="Roboto" panose="02000000000000000000" pitchFamily="2" charset="0"/>
              </a:rPr>
              <a:t> Familiar de New Jersey (New Jersey Family Leave Act, NJFLA,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30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 </a:t>
            </a:r>
          </a:p>
          <a:p>
            <a:pPr lvl="1">
              <a:lnSpc>
                <a:spcPct val="95000"/>
              </a:lnSpc>
              <a:spcAft>
                <a:spcPts val="1200"/>
              </a:spcAft>
            </a:pPr>
            <a:r>
              <a:rPr lang="en-US" sz="2000" i="1" dirty="0" err="1">
                <a:solidFill>
                  <a:srgbClr val="161F48"/>
                </a:solidFill>
                <a:latin typeface="Roboto Medium" panose="02000000000000000000" pitchFamily="2" charset="0"/>
                <a:ea typeface="Roboto Medium" panose="02000000000000000000" pitchFamily="2" charset="0"/>
              </a:rPr>
              <a:t>Aplicada</a:t>
            </a:r>
            <a:r>
              <a:rPr lang="en-US" sz="2000" i="1" dirty="0">
                <a:solidFill>
                  <a:srgbClr val="161F48"/>
                </a:solidFill>
                <a:latin typeface="Roboto Medium" panose="02000000000000000000" pitchFamily="2" charset="0"/>
                <a:ea typeface="Roboto Medium" panose="02000000000000000000" pitchFamily="2" charset="0"/>
              </a:rPr>
              <a:t> </a:t>
            </a:r>
            <a:r>
              <a:rPr lang="en-US" sz="2000" i="1" dirty="0" err="1">
                <a:solidFill>
                  <a:srgbClr val="161F48"/>
                </a:solidFill>
                <a:latin typeface="Roboto Medium" panose="02000000000000000000" pitchFamily="2" charset="0"/>
                <a:ea typeface="Roboto Medium" panose="02000000000000000000" pitchFamily="2" charset="0"/>
              </a:rPr>
              <a:t>por</a:t>
            </a:r>
            <a:r>
              <a:rPr lang="en-US" sz="2000" i="1" dirty="0">
                <a:solidFill>
                  <a:srgbClr val="161F48"/>
                </a:solidFill>
                <a:latin typeface="Roboto Medium" panose="02000000000000000000" pitchFamily="2" charset="0"/>
                <a:ea typeface="Roboto Medium" panose="02000000000000000000" pitchFamily="2" charset="0"/>
              </a:rPr>
              <a:t> la NJ Division on Civil Rights</a:t>
            </a:r>
          </a:p>
          <a:p>
            <a:pPr marL="342900" indent="-342900">
              <a:lnSpc>
                <a:spcPct val="95000"/>
              </a:lnSpc>
              <a:spcAft>
                <a:spcPts val="1200"/>
              </a:spcAft>
              <a:buFont typeface="Arial" panose="020B0604020202020204" pitchFamily="34" charset="0"/>
              <a:buChar char="•"/>
            </a:pPr>
            <a:r>
              <a:rPr lang="en-US" sz="2000" b="1" dirty="0">
                <a:solidFill>
                  <a:srgbClr val="F36E4E"/>
                </a:solidFill>
                <a:latin typeface="Roboto" panose="02000000000000000000" pitchFamily="2" charset="0"/>
                <a:ea typeface="Roboto" panose="02000000000000000000" pitchFamily="2" charset="0"/>
              </a:rPr>
              <a:t>Ley SAFE de New Jersey (New Jersey SAFE Act) (</a:t>
            </a:r>
            <a:r>
              <a:rPr lang="en-US" sz="2000" b="1" dirty="0" err="1">
                <a:solidFill>
                  <a:srgbClr val="F36E4E"/>
                </a:solidFill>
                <a:latin typeface="Roboto" panose="02000000000000000000" pitchFamily="2" charset="0"/>
                <a:ea typeface="Roboto" panose="02000000000000000000" pitchFamily="2" charset="0"/>
              </a:rPr>
              <a:t>más</a:t>
            </a:r>
            <a:r>
              <a:rPr lang="en-US" sz="2000" b="1" dirty="0">
                <a:solidFill>
                  <a:srgbClr val="F36E4E"/>
                </a:solidFill>
                <a:latin typeface="Roboto" panose="02000000000000000000" pitchFamily="2" charset="0"/>
                <a:ea typeface="Roboto" panose="02000000000000000000" pitchFamily="2" charset="0"/>
              </a:rPr>
              <a:t> de 25 </a:t>
            </a:r>
            <a:r>
              <a:rPr lang="en-US" sz="2000" b="1" dirty="0" err="1">
                <a:solidFill>
                  <a:srgbClr val="F36E4E"/>
                </a:solidFill>
                <a:latin typeface="Roboto" panose="02000000000000000000" pitchFamily="2" charset="0"/>
                <a:ea typeface="Roboto" panose="02000000000000000000" pitchFamily="2" charset="0"/>
              </a:rPr>
              <a:t>empleados</a:t>
            </a:r>
            <a:r>
              <a:rPr lang="en-US" sz="2000" b="1" dirty="0">
                <a:solidFill>
                  <a:srgbClr val="F36E4E"/>
                </a:solidFill>
                <a:latin typeface="Roboto" panose="02000000000000000000" pitchFamily="2" charset="0"/>
                <a:ea typeface="Roboto" panose="02000000000000000000" pitchFamily="2" charset="0"/>
              </a:rPr>
              <a:t>) </a:t>
            </a:r>
            <a:endParaRPr lang="en-US" sz="2000" dirty="0">
              <a:solidFill>
                <a:srgbClr val="151F48"/>
              </a:solidFill>
              <a:latin typeface="Roboto Medium" panose="02000000000000000000" pitchFamily="2" charset="0"/>
              <a:ea typeface="Roboto Medium" panose="02000000000000000000" pitchFamily="2" charset="0"/>
            </a:endParaRPr>
          </a:p>
          <a:p>
            <a:pPr>
              <a:lnSpc>
                <a:spcPct val="95000"/>
              </a:lnSpc>
              <a:spcAft>
                <a:spcPts val="1200"/>
              </a:spcAft>
            </a:pPr>
            <a:r>
              <a:rPr lang="en-US" sz="2000" dirty="0" err="1">
                <a:solidFill>
                  <a:srgbClr val="151F48"/>
                </a:solidFill>
                <a:latin typeface="Roboto Medium" panose="02000000000000000000" pitchFamily="2" charset="0"/>
                <a:ea typeface="Roboto Medium" panose="02000000000000000000" pitchFamily="2" charset="0"/>
              </a:rPr>
              <a:t>Requisitos</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adicionales</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pueden</a:t>
            </a:r>
            <a:r>
              <a:rPr lang="en-US" sz="2000" dirty="0">
                <a:solidFill>
                  <a:srgbClr val="151F48"/>
                </a:solidFill>
                <a:latin typeface="Roboto Medium" panose="02000000000000000000" pitchFamily="2" charset="0"/>
                <a:ea typeface="Roboto Medium" panose="02000000000000000000" pitchFamily="2" charset="0"/>
              </a:rPr>
              <a:t> </a:t>
            </a:r>
            <a:r>
              <a:rPr lang="en-US" sz="2000" dirty="0" err="1">
                <a:solidFill>
                  <a:srgbClr val="151F48"/>
                </a:solidFill>
                <a:latin typeface="Roboto Medium" panose="02000000000000000000" pitchFamily="2" charset="0"/>
                <a:ea typeface="Roboto Medium" panose="02000000000000000000" pitchFamily="2" charset="0"/>
              </a:rPr>
              <a:t>aplican</a:t>
            </a:r>
            <a:r>
              <a:rPr lang="en-US" sz="2000" dirty="0">
                <a:solidFill>
                  <a:srgbClr val="151F48"/>
                </a:solidFill>
                <a:latin typeface="Roboto Medium" panose="02000000000000000000" pitchFamily="2" charset="0"/>
                <a:ea typeface="Roboto Medium" panose="02000000000000000000" pitchFamily="2" charset="0"/>
              </a:rPr>
              <a:t>. </a:t>
            </a:r>
          </a:p>
          <a:p>
            <a:pPr>
              <a:lnSpc>
                <a:spcPct val="95000"/>
              </a:lnSpc>
              <a:spcAft>
                <a:spcPts val="1200"/>
              </a:spcAft>
            </a:pPr>
            <a:r>
              <a:rPr lang="en-US" sz="2000" b="1" dirty="0" err="1">
                <a:solidFill>
                  <a:srgbClr val="F36E4E"/>
                </a:solidFill>
                <a:latin typeface="Roboto" panose="020B0604020202020204" charset="0"/>
                <a:ea typeface="Roboto" panose="020B0604020202020204" charset="0"/>
              </a:rPr>
              <a:t>Obtenga</a:t>
            </a:r>
            <a:r>
              <a:rPr lang="en-US" sz="2000" b="1" dirty="0">
                <a:solidFill>
                  <a:srgbClr val="F36E4E"/>
                </a:solidFill>
                <a:latin typeface="Roboto" panose="020B0604020202020204" charset="0"/>
                <a:ea typeface="Roboto" panose="020B0604020202020204" charset="0"/>
              </a:rPr>
              <a:t> </a:t>
            </a:r>
            <a:r>
              <a:rPr lang="en-US" sz="2000" b="1" dirty="0" err="1">
                <a:solidFill>
                  <a:srgbClr val="F36E4E"/>
                </a:solidFill>
                <a:latin typeface="Roboto" panose="020B0604020202020204" charset="0"/>
                <a:ea typeface="Roboto" panose="020B0604020202020204" charset="0"/>
              </a:rPr>
              <a:t>más</a:t>
            </a:r>
            <a:r>
              <a:rPr lang="en-US" sz="2000" b="1" dirty="0">
                <a:solidFill>
                  <a:srgbClr val="F36E4E"/>
                </a:solidFill>
                <a:latin typeface="Roboto" panose="020B0604020202020204" charset="0"/>
                <a:ea typeface="Roboto" panose="020B0604020202020204" charset="0"/>
              </a:rPr>
              <a:t> </a:t>
            </a:r>
            <a:r>
              <a:rPr lang="en-US" sz="2000" b="1" dirty="0" err="1">
                <a:solidFill>
                  <a:srgbClr val="F36E4E"/>
                </a:solidFill>
                <a:latin typeface="Roboto" panose="020B0604020202020204" charset="0"/>
                <a:ea typeface="Roboto" panose="020B0604020202020204" charset="0"/>
              </a:rPr>
              <a:t>información</a:t>
            </a:r>
            <a:r>
              <a:rPr lang="en-US" sz="2000" b="1" dirty="0">
                <a:solidFill>
                  <a:srgbClr val="F36E4E"/>
                </a:solidFill>
                <a:latin typeface="Roboto" panose="020B0604020202020204" charset="0"/>
                <a:ea typeface="Roboto" panose="020B0604020202020204" charset="0"/>
              </a:rPr>
              <a:t> : </a:t>
            </a:r>
            <a:r>
              <a:rPr lang="en-US" sz="2000" b="1" dirty="0">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myleavebenefits.nj.gov/</a:t>
            </a:r>
            <a:r>
              <a:rPr lang="en-US" sz="2000" b="1" dirty="0" err="1">
                <a:solidFill>
                  <a:srgbClr val="2D98AF"/>
                </a:solidFill>
                <a:latin typeface="Roboto" panose="020B0604020202020204" charset="0"/>
                <a:ea typeface="Roboto" panose="020B0604020202020204" charset="0"/>
                <a:hlinkClick r:id="rId4">
                  <a:extLst>
                    <a:ext uri="{A12FA001-AC4F-418D-AE19-62706E023703}">
                      <ahyp:hlinkClr xmlns:ahyp="http://schemas.microsoft.com/office/drawing/2018/hyperlinkcolor" val="tx"/>
                    </a:ext>
                  </a:extLst>
                </a:hlinkClick>
              </a:rPr>
              <a:t>jobprotection</a:t>
            </a:r>
            <a:endParaRPr lang="en-US" sz="2000" b="1" dirty="0">
              <a:solidFill>
                <a:srgbClr val="F36E4E"/>
              </a:solidFill>
              <a:latin typeface="Roboto" panose="02000000000000000000" pitchFamily="2" charset="0"/>
              <a:ea typeface="Roboto"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275512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472112"/>
            <a:ext cx="8617737" cy="1029021"/>
          </a:xfrm>
          <a:prstGeom prst="rect">
            <a:avLst/>
          </a:prstGeom>
          <a:noFill/>
        </p:spPr>
        <p:txBody>
          <a:bodyPr wrap="square" lIns="0" tIns="0" rIns="0" bIns="0" rtlCol="0">
            <a:noAutofit/>
          </a:bodyPr>
          <a:lstStyle/>
          <a:p>
            <a:r>
              <a:rPr lang="es-VE" sz="2800" b="1" dirty="0">
                <a:solidFill>
                  <a:srgbClr val="161F48"/>
                </a:solidFill>
                <a:latin typeface="Roboto Black" panose="02000000000000000000" pitchFamily="2" charset="0"/>
                <a:ea typeface="Roboto Black" panose="02000000000000000000" pitchFamily="2" charset="0"/>
              </a:rPr>
              <a:t>LEY FEDERAL DE LICENCIA FAMILIAR Y MÉDICA </a:t>
            </a:r>
            <a:r>
              <a:rPr lang="en-US" sz="2800" b="1" dirty="0">
                <a:solidFill>
                  <a:srgbClr val="161F48"/>
                </a:solidFill>
                <a:latin typeface="Roboto Black" panose="02000000000000000000" pitchFamily="2" charset="0"/>
                <a:ea typeface="Roboto Black" panose="02000000000000000000" pitchFamily="2" charset="0"/>
              </a:rPr>
              <a:t>(FMLA)</a:t>
            </a:r>
          </a:p>
        </p:txBody>
      </p:sp>
      <p:sp>
        <p:nvSpPr>
          <p:cNvPr id="7" name="TextBox 6">
            <a:extLst>
              <a:ext uri="{FF2B5EF4-FFF2-40B4-BE49-F238E27FC236}">
                <a16:creationId xmlns:a16="http://schemas.microsoft.com/office/drawing/2014/main" id="{65294D64-5B0D-A3D2-1632-F2B1E058998C}"/>
              </a:ext>
            </a:extLst>
          </p:cNvPr>
          <p:cNvSpPr txBox="1"/>
          <p:nvPr/>
        </p:nvSpPr>
        <p:spPr>
          <a:xfrm>
            <a:off x="338194" y="2397601"/>
            <a:ext cx="7686651" cy="4265022"/>
          </a:xfrm>
          <a:prstGeom prst="rect">
            <a:avLst/>
          </a:prstGeom>
          <a:noFill/>
        </p:spPr>
        <p:txBody>
          <a:bodyPr wrap="square" lIns="0" tIns="0" rIns="0" bIns="0" rtlCol="0">
            <a:noAutofit/>
          </a:bodyPr>
          <a:lstStyle/>
          <a:p>
            <a:pPr marL="571500" indent="-336550" fontAlgn="base">
              <a:buClr>
                <a:srgbClr val="F36E4E"/>
              </a:buClr>
              <a:buFont typeface="Arial" panose="020B0604020202020204" pitchFamily="34" charset="0"/>
              <a:buChar char="•"/>
            </a:pPr>
            <a:r>
              <a:rPr lang="en-US" sz="2000" dirty="0" err="1">
                <a:solidFill>
                  <a:srgbClr val="161F48"/>
                </a:solidFill>
                <a:latin typeface="Roboto Medium" panose="020B0604020202020204" charset="0"/>
                <a:ea typeface="Roboto Medium" panose="020B0604020202020204" charset="0"/>
              </a:rPr>
              <a:t>Aplicada</a:t>
            </a:r>
            <a:r>
              <a:rPr lang="en-US" sz="2000" dirty="0">
                <a:solidFill>
                  <a:srgbClr val="161F48"/>
                </a:solidFill>
                <a:latin typeface="Roboto Medium" panose="020B0604020202020204" charset="0"/>
                <a:ea typeface="Roboto Medium" panose="020B0604020202020204" charset="0"/>
              </a:rPr>
              <a:t> </a:t>
            </a:r>
            <a:r>
              <a:rPr lang="en-US" sz="2000" dirty="0" err="1">
                <a:solidFill>
                  <a:srgbClr val="161F48"/>
                </a:solidFill>
                <a:latin typeface="Roboto Medium" panose="020B0604020202020204" charset="0"/>
                <a:ea typeface="Roboto Medium" panose="020B0604020202020204" charset="0"/>
              </a:rPr>
              <a:t>por</a:t>
            </a:r>
            <a:r>
              <a:rPr lang="en-US" sz="2000" dirty="0">
                <a:solidFill>
                  <a:srgbClr val="161F48"/>
                </a:solidFill>
                <a:latin typeface="Roboto Medium" panose="020B0604020202020204" charset="0"/>
                <a:ea typeface="Roboto Medium" panose="020B0604020202020204" charset="0"/>
              </a:rPr>
              <a:t> el US Department of Labor: </a:t>
            </a:r>
            <a:r>
              <a:rPr lang="en-US" sz="2000" b="1" dirty="0">
                <a:solidFill>
                  <a:srgbClr val="161F48"/>
                </a:solidFill>
                <a:latin typeface="Roboto Medium" panose="020B0604020202020204" charset="0"/>
                <a:ea typeface="Roboto Medium" panose="020B0604020202020204" charset="0"/>
              </a:rPr>
              <a:t>dol.gov/agencies/</a:t>
            </a:r>
            <a:r>
              <a:rPr lang="en-US" sz="2000" b="1" dirty="0" err="1">
                <a:solidFill>
                  <a:srgbClr val="161F48"/>
                </a:solidFill>
                <a:latin typeface="Roboto Medium" panose="020B0604020202020204" charset="0"/>
                <a:ea typeface="Roboto Medium" panose="020B0604020202020204" charset="0"/>
              </a:rPr>
              <a:t>whd</a:t>
            </a:r>
            <a:r>
              <a:rPr lang="en-US" sz="2000" b="1" dirty="0">
                <a:solidFill>
                  <a:srgbClr val="161F48"/>
                </a:solidFill>
                <a:latin typeface="Roboto Medium" panose="020B0604020202020204" charset="0"/>
                <a:ea typeface="Roboto Medium" panose="020B0604020202020204" charset="0"/>
              </a:rPr>
              <a:t>/</a:t>
            </a:r>
            <a:r>
              <a:rPr lang="en-US" sz="2000" b="1" dirty="0" err="1">
                <a:solidFill>
                  <a:srgbClr val="161F48"/>
                </a:solidFill>
                <a:latin typeface="Roboto Medium" panose="020B0604020202020204" charset="0"/>
                <a:ea typeface="Roboto Medium" panose="020B0604020202020204" charset="0"/>
              </a:rPr>
              <a:t>fmla</a:t>
            </a:r>
            <a:endParaRPr lang="en-US" sz="2000" b="1" dirty="0">
              <a:solidFill>
                <a:srgbClr val="161F48"/>
              </a:solidFill>
              <a:latin typeface="Roboto Medium" panose="020B0604020202020204" charset="0"/>
              <a:ea typeface="Roboto Medium" panose="020B0604020202020204" charset="0"/>
            </a:endParaRPr>
          </a:p>
          <a:p>
            <a:pPr marL="571500" indent="-336550" fontAlgn="base">
              <a:buClr>
                <a:srgbClr val="F36E4E"/>
              </a:buClr>
            </a:pPr>
            <a:endParaRPr lang="en-US" sz="2000" dirty="0">
              <a:solidFill>
                <a:srgbClr val="161F48"/>
              </a:solidFill>
              <a:latin typeface="Roboto Medium" panose="020B0604020202020204" charset="0"/>
              <a:ea typeface="Roboto Medium" panose="020B0604020202020204" charset="0"/>
            </a:endParaRPr>
          </a:p>
          <a:p>
            <a:pPr marL="571500" indent="-336550" fontAlgn="base">
              <a:buClr>
                <a:srgbClr val="F36E4E"/>
              </a:buClr>
              <a:buFont typeface="Arial" panose="020B0604020202020204" pitchFamily="34" charset="0"/>
              <a:buChar char="•"/>
            </a:pPr>
            <a:r>
              <a:rPr lang="es-VE" sz="2000" dirty="0">
                <a:solidFill>
                  <a:srgbClr val="161F48"/>
                </a:solidFill>
                <a:latin typeface="Roboto Medium" panose="020B0604020202020204" charset="0"/>
                <a:ea typeface="Roboto Medium" panose="020B0604020202020204" charset="0"/>
              </a:rPr>
              <a:t>Los empleados pueden recibir hasta 12 semanas de licencia no pagada con protección de empleo en 12 meses para:</a:t>
            </a:r>
            <a:endParaRPr lang="en-US" sz="2000" dirty="0">
              <a:solidFill>
                <a:srgbClr val="161F48"/>
              </a:solidFill>
              <a:latin typeface="Roboto Medium" panose="020B0604020202020204" charset="0"/>
              <a:ea typeface="Roboto Medium" panose="020B0604020202020204" charset="0"/>
            </a:endParaRPr>
          </a:p>
          <a:p>
            <a:pPr fontAlgn="base">
              <a:buClr>
                <a:srgbClr val="F36E4E"/>
              </a:buClr>
            </a:pPr>
            <a:endParaRPr lang="en-US" sz="2000" dirty="0">
              <a:solidFill>
                <a:srgbClr val="161F48"/>
              </a:solidFill>
              <a:latin typeface="Roboto Medium" panose="020B0604020202020204" charset="0"/>
              <a:ea typeface="Roboto Medium" panose="020B0604020202020204" charset="0"/>
            </a:endParaRPr>
          </a:p>
          <a:p>
            <a:pPr marL="1028700" lvl="1" indent="-280988" fontAlgn="base">
              <a:buClr>
                <a:srgbClr val="F36E4E"/>
              </a:buClr>
              <a:buFont typeface="Arial" panose="020B0604020202020204" pitchFamily="34" charset="0"/>
              <a:buChar char="•"/>
            </a:pPr>
            <a:r>
              <a:rPr lang="es-VE" sz="2000" dirty="0">
                <a:solidFill>
                  <a:srgbClr val="161F48"/>
                </a:solidFill>
                <a:latin typeface="Roboto Medium" panose="020B0604020202020204" charset="0"/>
                <a:ea typeface="Roboto Medium" panose="020B0604020202020204" charset="0"/>
              </a:rPr>
              <a:t>Atender su propia enfermedad o lesión (incluido el COVID-19)</a:t>
            </a:r>
            <a:endParaRPr lang="en-US" sz="2000" dirty="0">
              <a:solidFill>
                <a:srgbClr val="161F48"/>
              </a:solidFill>
              <a:latin typeface="Roboto Medium" panose="020B0604020202020204" charset="0"/>
              <a:ea typeface="Roboto Medium" panose="020B0604020202020204" charset="0"/>
            </a:endParaRPr>
          </a:p>
          <a:p>
            <a:pPr marL="1028700" lvl="1" indent="-280988" fontAlgn="base">
              <a:buClr>
                <a:srgbClr val="F36E4E"/>
              </a:buClr>
              <a:buFont typeface="Arial" panose="020B0604020202020204" pitchFamily="34" charset="0"/>
              <a:buChar char="•"/>
            </a:pPr>
            <a:r>
              <a:rPr lang="es-VE" sz="2000" dirty="0">
                <a:solidFill>
                  <a:srgbClr val="161F48"/>
                </a:solidFill>
                <a:latin typeface="Roboto Medium" panose="020B0604020202020204" charset="0"/>
                <a:ea typeface="Roboto Medium" panose="020B0604020202020204" charset="0"/>
              </a:rPr>
              <a:t>Cuidar de un pareja, hijo(a) o padre con una enfermedad grave (incluido el COVID-19)</a:t>
            </a:r>
            <a:endParaRPr lang="en-US" sz="2000" dirty="0">
              <a:solidFill>
                <a:srgbClr val="161F48"/>
              </a:solidFill>
              <a:latin typeface="Roboto Medium" panose="020B0604020202020204" charset="0"/>
              <a:ea typeface="Roboto Medium" panose="020B0604020202020204" charset="0"/>
            </a:endParaRPr>
          </a:p>
          <a:p>
            <a:pPr marL="1028700" lvl="1" indent="-280988" fontAlgn="base">
              <a:buClr>
                <a:srgbClr val="F36E4E"/>
              </a:buClr>
              <a:buFont typeface="Arial" panose="020B0604020202020204" pitchFamily="34" charset="0"/>
              <a:buChar char="•"/>
            </a:pPr>
            <a:r>
              <a:rPr lang="es-VE" sz="2000" dirty="0">
                <a:solidFill>
                  <a:srgbClr val="161F48"/>
                </a:solidFill>
                <a:latin typeface="Roboto Medium" panose="020B0604020202020204" charset="0"/>
                <a:ea typeface="Roboto Medium" panose="020B0604020202020204" charset="0"/>
              </a:rPr>
              <a:t>Vincularse con un recién nacido, un niño recién adoptado o un niño de crianza temporal</a:t>
            </a:r>
            <a:endParaRPr lang="en-US" sz="2000" dirty="0">
              <a:solidFill>
                <a:srgbClr val="161F48"/>
              </a:solidFill>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2424578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388548"/>
            <a:ext cx="8628017" cy="679270"/>
          </a:xfrm>
          <a:prstGeom prst="rect">
            <a:avLst/>
          </a:prstGeom>
          <a:noFill/>
        </p:spPr>
        <p:txBody>
          <a:bodyPr wrap="square" lIns="0" tIns="0" rIns="0" bIns="0" rtlCol="0">
            <a:noAutofit/>
          </a:bodyPr>
          <a:lstStyle/>
          <a:p>
            <a:r>
              <a:rPr lang="en-US" sz="3000" b="1" dirty="0">
                <a:solidFill>
                  <a:schemeClr val="bg1"/>
                </a:solidFill>
                <a:latin typeface="Roboto Black" panose="02000000000000000000" pitchFamily="2" charset="0"/>
                <a:ea typeface="Roboto Black" panose="02000000000000000000" pitchFamily="2" charset="0"/>
              </a:rPr>
              <a:t>LEY FEDERAL DE LICENCIA FAMILIAR Y MÉDICA (FMLA)</a:t>
            </a:r>
          </a:p>
        </p:txBody>
      </p:sp>
      <p:sp>
        <p:nvSpPr>
          <p:cNvPr id="7" name="TextBox 6">
            <a:extLst>
              <a:ext uri="{FF2B5EF4-FFF2-40B4-BE49-F238E27FC236}">
                <a16:creationId xmlns:a16="http://schemas.microsoft.com/office/drawing/2014/main" id="{DA9E25B3-AD45-CFAA-B281-D383713AA35B}"/>
              </a:ext>
            </a:extLst>
          </p:cNvPr>
          <p:cNvSpPr txBox="1"/>
          <p:nvPr/>
        </p:nvSpPr>
        <p:spPr>
          <a:xfrm>
            <a:off x="257991" y="1844678"/>
            <a:ext cx="8288000" cy="3391757"/>
          </a:xfrm>
          <a:prstGeom prst="rect">
            <a:avLst/>
          </a:prstGeom>
          <a:noFill/>
        </p:spPr>
        <p:txBody>
          <a:bodyPr wrap="square" lIns="0" tIns="0" rIns="0" bIns="0" rtlCol="0" anchor="t">
            <a:noAutofit/>
          </a:bodyPr>
          <a:lstStyle/>
          <a:p>
            <a:pPr marL="571500" indent="-280988" fontAlgn="base">
              <a:spcAft>
                <a:spcPts val="1400"/>
              </a:spcAft>
              <a:buClr>
                <a:srgbClr val="F36E4E"/>
              </a:buClr>
              <a:buFont typeface="Arial" panose="020B0604020202020204" pitchFamily="34" charset="0"/>
              <a:buChar char="•"/>
            </a:pPr>
            <a:r>
              <a:rPr lang="es-VE" dirty="0">
                <a:solidFill>
                  <a:srgbClr val="161F48"/>
                </a:solidFill>
                <a:latin typeface="Roboto Medium"/>
                <a:ea typeface="Roboto Medium"/>
              </a:rPr>
              <a:t>Generalmente se aplica a empleadores con 50 o más empleados dentro de las 75 millas del lugar de trabajo, o a una entidad gubernamental sin importar el tamaño</a:t>
            </a:r>
            <a:endParaRPr lang="en-US" dirty="0">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s-VE" dirty="0">
                <a:solidFill>
                  <a:srgbClr val="161F48"/>
                </a:solidFill>
                <a:latin typeface="Roboto Medium"/>
                <a:ea typeface="Roboto Medium"/>
              </a:rPr>
              <a:t>El empleado debe haber trabajado allí durante al menos 12 meses</a:t>
            </a:r>
            <a:endParaRPr lang="en-US" dirty="0">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s-VE" dirty="0">
                <a:solidFill>
                  <a:srgbClr val="161F48"/>
                </a:solidFill>
                <a:latin typeface="Roboto Medium"/>
                <a:ea typeface="Roboto Medium"/>
              </a:rPr>
              <a:t>El empleado debe haber trabajado al menos </a:t>
            </a:r>
            <a:r>
              <a:rPr lang="en-US" dirty="0">
                <a:solidFill>
                  <a:srgbClr val="161F48"/>
                </a:solidFill>
                <a:latin typeface="Roboto Medium"/>
                <a:ea typeface="Roboto Medium"/>
              </a:rPr>
              <a:t>1,250 horas </a:t>
            </a:r>
            <a:r>
              <a:rPr lang="es-VE" dirty="0">
                <a:solidFill>
                  <a:srgbClr val="161F48"/>
                </a:solidFill>
                <a:latin typeface="Roboto Medium"/>
                <a:ea typeface="Roboto Medium"/>
              </a:rPr>
              <a:t>en los últimos 12 meses</a:t>
            </a:r>
          </a:p>
          <a:p>
            <a:pPr marL="571500" indent="-280988" fontAlgn="base">
              <a:spcAft>
                <a:spcPts val="1400"/>
              </a:spcAft>
              <a:buClr>
                <a:srgbClr val="F36E4E"/>
              </a:buClr>
              <a:buFont typeface="Arial" panose="020B0604020202020204" pitchFamily="34" charset="0"/>
              <a:buChar char="•"/>
            </a:pPr>
            <a:r>
              <a:rPr lang="es-VE" dirty="0">
                <a:solidFill>
                  <a:srgbClr val="161F48"/>
                </a:solidFill>
                <a:latin typeface="Roboto Medium"/>
                <a:ea typeface="Roboto Medium"/>
              </a:rPr>
              <a:t>El empleado generalmente debe avisar al empleador con 30 días de anticipación si su necesidad de licencia es previsible</a:t>
            </a:r>
            <a:endParaRPr lang="en-US" dirty="0">
              <a:solidFill>
                <a:srgbClr val="161F48"/>
              </a:solidFill>
              <a:latin typeface="Roboto Medium" panose="020B0604020202020204" charset="0"/>
              <a:ea typeface="Roboto Medium" panose="020B0604020202020204" charset="0"/>
            </a:endParaRPr>
          </a:p>
          <a:p>
            <a:pPr marL="571500" indent="-280988" fontAlgn="base">
              <a:spcAft>
                <a:spcPts val="1400"/>
              </a:spcAft>
              <a:buClr>
                <a:srgbClr val="F36E4E"/>
              </a:buClr>
              <a:buFont typeface="Arial" panose="020B0604020202020204" pitchFamily="34" charset="0"/>
              <a:buChar char="•"/>
            </a:pPr>
            <a:r>
              <a:rPr lang="es-VE" dirty="0">
                <a:solidFill>
                  <a:srgbClr val="161F48"/>
                </a:solidFill>
                <a:latin typeface="Roboto Medium"/>
                <a:ea typeface="Roboto Medium"/>
              </a:rPr>
              <a:t>Todos estos requisitos deben cumplirse o el empleador no está obligado a mantener el trabajo del empleado</a:t>
            </a:r>
            <a:endParaRPr lang="en-US" dirty="0">
              <a:solidFill>
                <a:srgbClr val="161F48"/>
              </a:solidFill>
              <a:latin typeface="Roboto Medium"/>
              <a:ea typeface="Roboto Medium"/>
            </a:endParaRPr>
          </a:p>
        </p:txBody>
      </p:sp>
    </p:spTree>
    <p:extLst>
      <p:ext uri="{BB962C8B-B14F-4D97-AF65-F5344CB8AC3E}">
        <p14:creationId xmlns:p14="http://schemas.microsoft.com/office/powerpoint/2010/main" val="1365790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17756"/>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85604" y="503931"/>
            <a:ext cx="8668148" cy="1029021"/>
          </a:xfrm>
          <a:prstGeom prst="rect">
            <a:avLst/>
          </a:prstGeom>
          <a:noFill/>
        </p:spPr>
        <p:txBody>
          <a:bodyPr wrap="square" lIns="0" tIns="0" rIns="0" bIns="0" rtlCol="0">
            <a:noAutofit/>
          </a:bodyPr>
          <a:lstStyle/>
          <a:p>
            <a:r>
              <a:rPr lang="en-US" sz="2800" b="1" dirty="0">
                <a:solidFill>
                  <a:srgbClr val="161F48"/>
                </a:solidFill>
                <a:latin typeface="Roboto Black" panose="02000000000000000000" pitchFamily="2" charset="0"/>
                <a:ea typeface="Roboto Black" panose="02000000000000000000" pitchFamily="2" charset="0"/>
              </a:rPr>
              <a:t>LEY DE LICENCIA FAMILIAR DE NEW JERSEY (NJFLA)</a:t>
            </a:r>
          </a:p>
        </p:txBody>
      </p:sp>
      <p:sp>
        <p:nvSpPr>
          <p:cNvPr id="5" name="TextBox 4">
            <a:extLst>
              <a:ext uri="{FF2B5EF4-FFF2-40B4-BE49-F238E27FC236}">
                <a16:creationId xmlns:a16="http://schemas.microsoft.com/office/drawing/2014/main" id="{F2F8C66C-1DD2-46EF-1708-2CE03A598CF4}"/>
              </a:ext>
            </a:extLst>
          </p:cNvPr>
          <p:cNvSpPr txBox="1"/>
          <p:nvPr/>
        </p:nvSpPr>
        <p:spPr>
          <a:xfrm>
            <a:off x="185604" y="2089497"/>
            <a:ext cx="8271035" cy="4265022"/>
          </a:xfrm>
          <a:prstGeom prst="rect">
            <a:avLst/>
          </a:prstGeom>
          <a:noFill/>
        </p:spPr>
        <p:txBody>
          <a:bodyPr wrap="square" lIns="0" tIns="0" rIns="0" bIns="0" rtlCol="0">
            <a:noAutofit/>
          </a:bodyPr>
          <a:lstStyle/>
          <a:p>
            <a:pPr fontAlgn="base">
              <a:spcAft>
                <a:spcPts val="1200"/>
              </a:spcAft>
              <a:buClr>
                <a:srgbClr val="F36E4E"/>
              </a:buClr>
            </a:pPr>
            <a:r>
              <a:rPr lang="en-US" sz="1900" dirty="0" err="1">
                <a:solidFill>
                  <a:srgbClr val="161F48"/>
                </a:solidFill>
                <a:latin typeface="Roboto Medium" panose="020B0604020202020204" charset="0"/>
                <a:ea typeface="Roboto Medium" panose="020B0604020202020204" charset="0"/>
              </a:rPr>
              <a:t>Aplicada</a:t>
            </a:r>
            <a:r>
              <a:rPr lang="en-US" sz="1900" dirty="0">
                <a:solidFill>
                  <a:srgbClr val="161F48"/>
                </a:solidFill>
                <a:latin typeface="Roboto Medium" panose="020B0604020202020204" charset="0"/>
                <a:ea typeface="Roboto Medium" panose="020B0604020202020204" charset="0"/>
              </a:rPr>
              <a:t> </a:t>
            </a:r>
            <a:r>
              <a:rPr lang="en-US" sz="1900" dirty="0" err="1">
                <a:solidFill>
                  <a:srgbClr val="161F48"/>
                </a:solidFill>
                <a:latin typeface="Roboto Medium" panose="020B0604020202020204" charset="0"/>
                <a:ea typeface="Roboto Medium" panose="020B0604020202020204" charset="0"/>
              </a:rPr>
              <a:t>por</a:t>
            </a:r>
            <a:r>
              <a:rPr lang="en-US" sz="1900" dirty="0">
                <a:solidFill>
                  <a:srgbClr val="161F48"/>
                </a:solidFill>
                <a:latin typeface="Roboto Medium" panose="020B0604020202020204" charset="0"/>
                <a:ea typeface="Roboto Medium" panose="020B0604020202020204" charset="0"/>
              </a:rPr>
              <a:t> la NJ Division on Civil Rights: </a:t>
            </a:r>
            <a:r>
              <a:rPr lang="en-US" sz="1900" b="1" dirty="0">
                <a:solidFill>
                  <a:srgbClr val="161F48"/>
                </a:solidFill>
                <a:latin typeface="Roboto Medium" panose="020B0604020202020204" charset="0"/>
                <a:ea typeface="Roboto Medium" panose="020B0604020202020204" charset="0"/>
              </a:rPr>
              <a:t>njcivilrights.gov</a:t>
            </a:r>
          </a:p>
          <a:p>
            <a:pPr fontAlgn="base">
              <a:spcAft>
                <a:spcPts val="1200"/>
              </a:spcAft>
              <a:buClr>
                <a:srgbClr val="F36E4E"/>
              </a:buClr>
            </a:pPr>
            <a:r>
              <a:rPr lang="es-VE" sz="1900" dirty="0">
                <a:solidFill>
                  <a:srgbClr val="161F48"/>
                </a:solidFill>
                <a:latin typeface="Roboto Medium" panose="020B0604020202020204" charset="0"/>
                <a:ea typeface="Roboto Medium" panose="020B0604020202020204" charset="0"/>
              </a:rPr>
              <a:t>Los empleados pueden recibir hasta 12 semanas de licencia no pagada con protección de empleo en 24 meses para:</a:t>
            </a:r>
            <a:endParaRPr lang="en-US" sz="1900"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dirty="0">
                <a:solidFill>
                  <a:srgbClr val="161F48"/>
                </a:solidFill>
                <a:latin typeface="Roboto Medium" panose="020B0604020202020204" charset="0"/>
                <a:ea typeface="Roboto Medium" panose="020B0604020202020204" charset="0"/>
              </a:rPr>
              <a:t>Cuidar o vincularse con un recién nacido, recién adoptado o niño de crianza temporal</a:t>
            </a:r>
            <a:endParaRPr lang="en-US"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dirty="0">
                <a:solidFill>
                  <a:srgbClr val="161F48"/>
                </a:solidFill>
                <a:latin typeface="Roboto Medium" panose="020B0604020202020204" charset="0"/>
                <a:ea typeface="Roboto Medium" panose="020B0604020202020204" charset="0"/>
              </a:rPr>
              <a:t>Cuidar de un familiar, o alguien que sea el equivalente de un familiar, con una enfermedad grave (incluido un diagnóstico de COVID-19), o que haya sido aislado o puesto en cuarentena debido a la sospecha de exposición a una enfermedad transmisible (incluido el COVID-19) durante un estado de emergencia</a:t>
            </a:r>
            <a:endParaRPr lang="en-US"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dirty="0">
                <a:solidFill>
                  <a:srgbClr val="161F48"/>
                </a:solidFill>
                <a:latin typeface="Roboto Medium" panose="020B0604020202020204" charset="0"/>
                <a:ea typeface="Roboto Medium" panose="020B0604020202020204" charset="0"/>
              </a:rPr>
              <a:t>Proporcionar cuidado o tratamiento necesarios para un niño si su escuela o lugar de atención está cerrado debido a una emergencia de salud pública (como COVID-19)</a:t>
            </a:r>
            <a:endParaRPr lang="en-US" dirty="0">
              <a:solidFill>
                <a:srgbClr val="161F48"/>
              </a:solidFill>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291186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412398"/>
            <a:ext cx="8628017" cy="679270"/>
          </a:xfrm>
          <a:prstGeom prst="rect">
            <a:avLst/>
          </a:prstGeom>
          <a:noFill/>
        </p:spPr>
        <p:txBody>
          <a:bodyPr wrap="square" lIns="0" tIns="0" rIns="0" bIns="0" rtlCol="0">
            <a:noAutofit/>
          </a:bodyPr>
          <a:lstStyle/>
          <a:p>
            <a:r>
              <a:rPr lang="es-US" sz="2800" b="1" dirty="0">
                <a:solidFill>
                  <a:schemeClr val="bg1"/>
                </a:solidFill>
                <a:latin typeface="Roboto Black" panose="02000000000000000000" pitchFamily="2" charset="0"/>
                <a:ea typeface="Roboto Black" panose="02000000000000000000" pitchFamily="2" charset="0"/>
              </a:rPr>
              <a:t>AHORA MÁS QUE NUNCA, NECESITAMOS </a:t>
            </a:r>
          </a:p>
          <a:p>
            <a:r>
              <a:rPr lang="es-US" sz="2800" b="1" dirty="0">
                <a:solidFill>
                  <a:schemeClr val="bg1"/>
                </a:solidFill>
                <a:latin typeface="Roboto Black" panose="02000000000000000000" pitchFamily="2" charset="0"/>
                <a:ea typeface="Roboto Black" panose="02000000000000000000" pitchFamily="2" charset="0"/>
              </a:rPr>
              <a:t>TIEMPO PARA DAR Y RECIBIR CUIDADO</a:t>
            </a:r>
          </a:p>
        </p:txBody>
      </p:sp>
      <p:sp>
        <p:nvSpPr>
          <p:cNvPr id="5" name="TextBox 4">
            <a:extLst>
              <a:ext uri="{FF2B5EF4-FFF2-40B4-BE49-F238E27FC236}">
                <a16:creationId xmlns:a16="http://schemas.microsoft.com/office/drawing/2014/main" id="{F09E6F95-EC52-B6CD-0434-2CC5B3A49FAD}"/>
              </a:ext>
            </a:extLst>
          </p:cNvPr>
          <p:cNvSpPr txBox="1"/>
          <p:nvPr/>
        </p:nvSpPr>
        <p:spPr>
          <a:xfrm>
            <a:off x="405121" y="2056727"/>
            <a:ext cx="7686651" cy="2744545"/>
          </a:xfrm>
          <a:prstGeom prst="rect">
            <a:avLst/>
          </a:prstGeom>
          <a:noFill/>
        </p:spPr>
        <p:txBody>
          <a:bodyPr wrap="square" lIns="0" tIns="0" rIns="0" bIns="0" rtlCol="0" anchor="t">
            <a:noAutofit/>
          </a:bodyPr>
          <a:lstStyle/>
          <a:p>
            <a:pPr>
              <a:lnSpc>
                <a:spcPct val="95000"/>
              </a:lnSpc>
              <a:spcAft>
                <a:spcPts val="1600"/>
              </a:spcAft>
            </a:pPr>
            <a:r>
              <a:rPr lang="es-VE" sz="2400" dirty="0">
                <a:solidFill>
                  <a:srgbClr val="161F48"/>
                </a:solidFill>
                <a:latin typeface="Roboto Medium" panose="02000000000000000000" pitchFamily="2" charset="0"/>
                <a:ea typeface="Roboto Medium" panose="02000000000000000000" pitchFamily="2" charset="0"/>
              </a:rPr>
              <a:t>Los Estados Unidos es la única economía avanzada que carece de una política nacional de licencia familiar y médica pagada - ¡NJ es uno de los pocos estados que la tiene!</a:t>
            </a:r>
          </a:p>
          <a:p>
            <a:pPr>
              <a:lnSpc>
                <a:spcPct val="95000"/>
              </a:lnSpc>
              <a:spcAft>
                <a:spcPts val="1200"/>
              </a:spcAft>
            </a:pPr>
            <a:r>
              <a:rPr lang="es-VE" sz="2400" dirty="0">
                <a:solidFill>
                  <a:srgbClr val="161F48"/>
                </a:solidFill>
                <a:latin typeface="Roboto Medium"/>
                <a:ea typeface="Roboto Medium"/>
              </a:rPr>
              <a:t>La Licencia Familiar y Médica Pagada de NJ apoya </a:t>
            </a:r>
            <a:r>
              <a:rPr lang="es-VE" sz="2400" b="1" dirty="0">
                <a:solidFill>
                  <a:srgbClr val="F36E4E"/>
                </a:solidFill>
                <a:latin typeface="Roboto Medium"/>
                <a:ea typeface="Roboto Medium"/>
              </a:rPr>
              <a:t>nuestra salud </a:t>
            </a:r>
            <a:r>
              <a:rPr lang="es-VE" sz="2400" b="1" dirty="0">
                <a:solidFill>
                  <a:srgbClr val="161F48"/>
                </a:solidFill>
                <a:latin typeface="Roboto Medium"/>
                <a:ea typeface="Roboto Medium"/>
              </a:rPr>
              <a:t>y</a:t>
            </a:r>
            <a:r>
              <a:rPr lang="es-VE" sz="2400" dirty="0">
                <a:solidFill>
                  <a:srgbClr val="161F48"/>
                </a:solidFill>
                <a:latin typeface="Roboto Medium"/>
                <a:ea typeface="Roboto Medium"/>
              </a:rPr>
              <a:t> </a:t>
            </a:r>
            <a:r>
              <a:rPr lang="es-VE" sz="2400" b="1" dirty="0">
                <a:solidFill>
                  <a:srgbClr val="F36E4E"/>
                </a:solidFill>
                <a:latin typeface="Roboto Medium"/>
                <a:ea typeface="Roboto Medium"/>
              </a:rPr>
              <a:t>la de nuestras familias </a:t>
            </a:r>
            <a:r>
              <a:rPr lang="es-VE" sz="2400" b="1" dirty="0">
                <a:solidFill>
                  <a:srgbClr val="161F48"/>
                </a:solidFill>
                <a:latin typeface="Roboto Medium"/>
                <a:ea typeface="Roboto Medium"/>
              </a:rPr>
              <a:t>al tiempo que promueve</a:t>
            </a:r>
            <a:r>
              <a:rPr lang="es-VE" sz="2400" dirty="0">
                <a:solidFill>
                  <a:srgbClr val="161F48"/>
                </a:solidFill>
                <a:latin typeface="Roboto Medium"/>
                <a:ea typeface="Roboto Medium"/>
              </a:rPr>
              <a:t> </a:t>
            </a:r>
            <a:r>
              <a:rPr lang="es-VE" sz="2400" b="1" dirty="0">
                <a:solidFill>
                  <a:srgbClr val="F36E4E"/>
                </a:solidFill>
                <a:latin typeface="Roboto Medium"/>
                <a:ea typeface="Roboto Medium"/>
              </a:rPr>
              <a:t>la seguridad económica</a:t>
            </a:r>
            <a:r>
              <a:rPr lang="es-VE" sz="2400" dirty="0">
                <a:solidFill>
                  <a:srgbClr val="161F48"/>
                </a:solidFill>
                <a:latin typeface="Roboto Medium"/>
                <a:ea typeface="Roboto Medium"/>
              </a:rPr>
              <a:t>, </a:t>
            </a:r>
            <a:r>
              <a:rPr lang="es-VE" sz="2400" b="1" dirty="0">
                <a:solidFill>
                  <a:srgbClr val="F36E4E"/>
                </a:solidFill>
                <a:latin typeface="Roboto Medium"/>
                <a:ea typeface="Roboto Medium"/>
              </a:rPr>
              <a:t>la productividad </a:t>
            </a:r>
            <a:r>
              <a:rPr lang="es-VE" sz="2400" b="1" dirty="0">
                <a:solidFill>
                  <a:srgbClr val="161F48"/>
                </a:solidFill>
                <a:latin typeface="Roboto Medium"/>
                <a:ea typeface="Roboto Medium"/>
              </a:rPr>
              <a:t>en el trabajo y</a:t>
            </a:r>
            <a:r>
              <a:rPr lang="es-VE" sz="2400" dirty="0">
                <a:solidFill>
                  <a:srgbClr val="161F48"/>
                </a:solidFill>
                <a:latin typeface="Roboto Medium"/>
                <a:ea typeface="Roboto Medium"/>
              </a:rPr>
              <a:t> </a:t>
            </a:r>
            <a:r>
              <a:rPr lang="es-VE" sz="2400" b="1" dirty="0">
                <a:solidFill>
                  <a:srgbClr val="F36E4E"/>
                </a:solidFill>
                <a:latin typeface="Roboto Medium"/>
                <a:ea typeface="Roboto Medium"/>
              </a:rPr>
              <a:t>la igualdad de género</a:t>
            </a:r>
            <a:r>
              <a:rPr lang="en-US" sz="2400" dirty="0">
                <a:solidFill>
                  <a:srgbClr val="161F48"/>
                </a:solidFill>
                <a:latin typeface="Roboto Medium"/>
                <a:ea typeface="Roboto Medium"/>
              </a:rPr>
              <a:t>.</a:t>
            </a: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pPr marL="233045" indent="-233045"/>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655976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257991" y="335446"/>
            <a:ext cx="8628017" cy="679270"/>
          </a:xfrm>
          <a:prstGeom prst="rect">
            <a:avLst/>
          </a:prstGeom>
          <a:noFill/>
        </p:spPr>
        <p:txBody>
          <a:bodyPr wrap="square" lIns="0" tIns="0" rIns="0" bIns="0" rtlCol="0">
            <a:noAutofit/>
          </a:bodyPr>
          <a:lstStyle/>
          <a:p>
            <a:r>
              <a:rPr lang="es-VE" sz="3000" b="1" dirty="0">
                <a:solidFill>
                  <a:schemeClr val="bg1"/>
                </a:solidFill>
                <a:latin typeface="Roboto Black" panose="02000000000000000000" pitchFamily="2" charset="0"/>
                <a:ea typeface="Roboto Black" panose="02000000000000000000" pitchFamily="2" charset="0"/>
              </a:rPr>
              <a:t>LEY DE LICENCIA FAMILIAR DE NEW JERSEY </a:t>
            </a:r>
            <a:r>
              <a:rPr lang="en-US" sz="3000" b="1" dirty="0">
                <a:solidFill>
                  <a:schemeClr val="bg1"/>
                </a:solidFill>
                <a:latin typeface="Roboto Black" panose="02000000000000000000" pitchFamily="2" charset="0"/>
                <a:ea typeface="Roboto Black" panose="02000000000000000000" pitchFamily="2" charset="0"/>
              </a:rPr>
              <a:t>(NJFLA)</a:t>
            </a:r>
          </a:p>
        </p:txBody>
      </p:sp>
      <p:sp>
        <p:nvSpPr>
          <p:cNvPr id="5" name="TextBox 4">
            <a:extLst>
              <a:ext uri="{FF2B5EF4-FFF2-40B4-BE49-F238E27FC236}">
                <a16:creationId xmlns:a16="http://schemas.microsoft.com/office/drawing/2014/main" id="{E3EAE428-37D5-8D86-CCBD-DB682CD798F8}"/>
              </a:ext>
            </a:extLst>
          </p:cNvPr>
          <p:cNvSpPr txBox="1"/>
          <p:nvPr/>
        </p:nvSpPr>
        <p:spPr>
          <a:xfrm>
            <a:off x="100361" y="1932165"/>
            <a:ext cx="8624340" cy="3668751"/>
          </a:xfrm>
          <a:prstGeom prst="rect">
            <a:avLst/>
          </a:prstGeom>
          <a:noFill/>
        </p:spPr>
        <p:txBody>
          <a:bodyPr wrap="square" lIns="0" tIns="0" rIns="0" bIns="0" rtlCol="0">
            <a:noAutofit/>
          </a:bodyPr>
          <a:lstStyle/>
          <a:p>
            <a:pPr marL="571500" indent="-225425" fontAlgn="base">
              <a:spcAft>
                <a:spcPts val="1200"/>
              </a:spcAft>
              <a:buClr>
                <a:srgbClr val="F36E4E"/>
              </a:buClr>
              <a:buFont typeface="Arial" panose="020B0604020202020204" pitchFamily="34" charset="0"/>
              <a:buChar char="•"/>
            </a:pPr>
            <a:r>
              <a:rPr lang="es-VE" sz="1700" dirty="0">
                <a:solidFill>
                  <a:srgbClr val="161F48"/>
                </a:solidFill>
                <a:latin typeface="Roboto Medium" panose="020B0604020202020204" charset="0"/>
                <a:ea typeface="Roboto Medium" panose="020B0604020202020204" charset="0"/>
              </a:rPr>
              <a:t>Se aplica a empleadores con 30 o más empleados en todo el mundo o a entidades gubernamentales sin importar el tamaño</a:t>
            </a:r>
            <a:endParaRPr lang="en-US" sz="1700"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sz="1700" dirty="0">
                <a:solidFill>
                  <a:srgbClr val="161F48"/>
                </a:solidFill>
                <a:latin typeface="Roboto Medium" panose="020B0604020202020204" charset="0"/>
                <a:ea typeface="Roboto Medium" panose="020B0604020202020204" charset="0"/>
              </a:rPr>
              <a:t>El empleado debe haber trabajado allí durante al menos 12 meses</a:t>
            </a:r>
            <a:endParaRPr lang="en-US" sz="1700"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sz="1700" dirty="0">
                <a:solidFill>
                  <a:srgbClr val="161F48"/>
                </a:solidFill>
                <a:latin typeface="Roboto Medium" panose="020B0604020202020204" charset="0"/>
                <a:ea typeface="Roboto Medium" panose="020B0604020202020204" charset="0"/>
              </a:rPr>
              <a:t>El empleado debe haber trabajado al menos 1000 horas en los últimos 12 meses (excepciones de permiso/paro temporal)</a:t>
            </a:r>
            <a:endParaRPr lang="en-US" sz="1700"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sz="1700" dirty="0">
                <a:solidFill>
                  <a:srgbClr val="161F48"/>
                </a:solidFill>
                <a:latin typeface="Roboto Medium" panose="020B0604020202020204" charset="0"/>
                <a:ea typeface="Roboto Medium" panose="020B0604020202020204" charset="0"/>
              </a:rPr>
              <a:t>El empleado generalmente debe avisar al empleador si la licencia es previsible (Hay algunas excepciones)</a:t>
            </a:r>
            <a:endParaRPr lang="en-US" sz="1700" dirty="0">
              <a:solidFill>
                <a:srgbClr val="161F48"/>
              </a:solidFill>
              <a:latin typeface="Roboto Medium" panose="020B0604020202020204" charset="0"/>
              <a:ea typeface="Roboto Medium" panose="020B0604020202020204" charset="0"/>
            </a:endParaRPr>
          </a:p>
          <a:p>
            <a:pPr marL="571500" indent="-225425" fontAlgn="base">
              <a:spcAft>
                <a:spcPts val="1200"/>
              </a:spcAft>
              <a:buClr>
                <a:srgbClr val="F36E4E"/>
              </a:buClr>
              <a:buFont typeface="Arial" panose="020B0604020202020204" pitchFamily="34" charset="0"/>
              <a:buChar char="•"/>
            </a:pPr>
            <a:r>
              <a:rPr lang="es-VE" sz="1700" dirty="0">
                <a:solidFill>
                  <a:srgbClr val="161F48"/>
                </a:solidFill>
                <a:latin typeface="Roboto Medium" panose="020B0604020202020204" charset="0"/>
                <a:ea typeface="Roboto Medium" panose="020B0604020202020204" charset="0"/>
              </a:rPr>
              <a:t>Todos estos requisitos deben cumplirse o el empleador no está obligado a mantener el trabajo del empleado</a:t>
            </a:r>
            <a:endParaRPr lang="en-US" sz="1700" dirty="0">
              <a:solidFill>
                <a:srgbClr val="161F48"/>
              </a:solidFill>
              <a:latin typeface="Roboto Medium" panose="020B0604020202020204" charset="0"/>
              <a:ea typeface="Roboto Medium" panose="020B0604020202020204" charset="0"/>
            </a:endParaRPr>
          </a:p>
        </p:txBody>
      </p:sp>
    </p:spTree>
    <p:extLst>
      <p:ext uri="{BB962C8B-B14F-4D97-AF65-F5344CB8AC3E}">
        <p14:creationId xmlns:p14="http://schemas.microsoft.com/office/powerpoint/2010/main" val="1753194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6498003" cy="966652"/>
          </a:xfrm>
          <a:prstGeom prst="rect">
            <a:avLst/>
          </a:prstGeom>
          <a:noFill/>
        </p:spPr>
        <p:txBody>
          <a:bodyPr wrap="square" lIns="0" tIns="0" rIns="0" bIns="0" rtlCol="0">
            <a:noAutofit/>
          </a:bodyPr>
          <a:lstStyle/>
          <a:p>
            <a:r>
              <a:rPr lang="en-US" sz="2000" b="1" dirty="0">
                <a:solidFill>
                  <a:schemeClr val="bg1"/>
                </a:solidFill>
                <a:latin typeface="Roboto Black" panose="02000000000000000000" pitchFamily="2" charset="0"/>
                <a:ea typeface="Roboto Black" panose="02000000000000000000" pitchFamily="2" charset="0"/>
              </a:rPr>
              <a:t>LI</a:t>
            </a:r>
            <a:r>
              <a:rPr lang="es-VE" sz="2000" b="1" dirty="0">
                <a:solidFill>
                  <a:schemeClr val="bg1"/>
                </a:solidFill>
                <a:latin typeface="Roboto Black" panose="02000000000000000000" pitchFamily="2" charset="0"/>
                <a:ea typeface="Roboto Black" panose="02000000000000000000" pitchFamily="2" charset="0"/>
              </a:rPr>
              <a:t>CENCIA PAGADA Y PROTECCIÓN DE EMPLEO DURANTE EL EMBARAZO Y LA RECUPERACIÓN</a:t>
            </a:r>
            <a:endParaRPr lang="en-US" sz="2000" b="1" dirty="0">
              <a:solidFill>
                <a:schemeClr val="bg1"/>
              </a:solidFill>
              <a:latin typeface="Roboto Black" panose="02000000000000000000" pitchFamily="2" charset="0"/>
              <a:ea typeface="Roboto Black" panose="02000000000000000000" pitchFamily="2" charset="0"/>
            </a:endParaRPr>
          </a:p>
        </p:txBody>
      </p:sp>
      <p:pic>
        <p:nvPicPr>
          <p:cNvPr id="8" name="Picture 7" descr="Graphical user interface&#10;&#10;Description automatically generated with medium confidence">
            <a:extLst>
              <a:ext uri="{FF2B5EF4-FFF2-40B4-BE49-F238E27FC236}">
                <a16:creationId xmlns:a16="http://schemas.microsoft.com/office/drawing/2014/main" id="{53CF07CD-24CA-4DEE-828A-48FF504EDD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056" y="1542567"/>
            <a:ext cx="7811888" cy="4914245"/>
          </a:xfrm>
          <a:prstGeom prst="rect">
            <a:avLst/>
          </a:prstGeom>
        </p:spPr>
      </p:pic>
    </p:spTree>
    <p:extLst>
      <p:ext uri="{BB962C8B-B14F-4D97-AF65-F5344CB8AC3E}">
        <p14:creationId xmlns:p14="http://schemas.microsoft.com/office/powerpoint/2010/main" val="4291716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744C78A-09D0-654D-8793-28DBCC342937}"/>
              </a:ext>
            </a:extLst>
          </p:cNvPr>
          <p:cNvPicPr>
            <a:picLocks noChangeAspect="1"/>
          </p:cNvPicPr>
          <p:nvPr/>
        </p:nvPicPr>
        <p:blipFill>
          <a:blip r:embed="rId3"/>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F025827-983E-FB4A-857A-302DFB654FDA}"/>
              </a:ext>
            </a:extLst>
          </p:cNvPr>
          <p:cNvSpPr txBox="1"/>
          <p:nvPr/>
        </p:nvSpPr>
        <p:spPr>
          <a:xfrm>
            <a:off x="333103" y="133659"/>
            <a:ext cx="6533862" cy="966652"/>
          </a:xfrm>
          <a:prstGeom prst="rect">
            <a:avLst/>
          </a:prstGeom>
          <a:noFill/>
        </p:spPr>
        <p:txBody>
          <a:bodyPr wrap="square" lIns="0" tIns="0" rIns="0" bIns="0" rtlCol="0">
            <a:noAutofit/>
          </a:bodyPr>
          <a:lstStyle/>
          <a:p>
            <a:r>
              <a:rPr lang="en-US" sz="2000" b="1" dirty="0">
                <a:solidFill>
                  <a:schemeClr val="bg1"/>
                </a:solidFill>
                <a:latin typeface="Roboto Black" panose="02000000000000000000" pitchFamily="2" charset="0"/>
                <a:ea typeface="Roboto Black" panose="02000000000000000000" pitchFamily="2" charset="0"/>
              </a:rPr>
              <a:t>LI</a:t>
            </a:r>
            <a:r>
              <a:rPr lang="es-VE" sz="2000" b="1" dirty="0">
                <a:solidFill>
                  <a:schemeClr val="bg1"/>
                </a:solidFill>
                <a:latin typeface="Roboto Black" panose="02000000000000000000" pitchFamily="2" charset="0"/>
                <a:ea typeface="Roboto Black" panose="02000000000000000000" pitchFamily="2" charset="0"/>
              </a:rPr>
              <a:t>CENCIA PAGADA Y PROTECCIÓN DE EMPLEO DURANTE EL EMBARAZO Y LA RECUPERACIÓN</a:t>
            </a:r>
            <a:endParaRPr lang="en-US" sz="2000" b="1" dirty="0">
              <a:solidFill>
                <a:schemeClr val="bg1"/>
              </a:solidFill>
              <a:latin typeface="Roboto Black" panose="02000000000000000000" pitchFamily="2" charset="0"/>
              <a:ea typeface="Roboto Black" panose="02000000000000000000" pitchFamily="2" charset="0"/>
            </a:endParaRPr>
          </a:p>
        </p:txBody>
      </p:sp>
      <p:pic>
        <p:nvPicPr>
          <p:cNvPr id="5" name="Picture 4" descr="Text&#10;&#10;Description automatically generated with medium confidence">
            <a:extLst>
              <a:ext uri="{FF2B5EF4-FFF2-40B4-BE49-F238E27FC236}">
                <a16:creationId xmlns:a16="http://schemas.microsoft.com/office/drawing/2014/main" id="{5B3EE023-5A03-4FE1-8794-BD4B9CF27CAA}"/>
              </a:ext>
            </a:extLst>
          </p:cNvPr>
          <p:cNvPicPr>
            <a:picLocks noChangeAspect="1"/>
          </p:cNvPicPr>
          <p:nvPr/>
        </p:nvPicPr>
        <p:blipFill rotWithShape="1">
          <a:blip r:embed="rId4">
            <a:extLst>
              <a:ext uri="{28A0092B-C50C-407E-A947-70E740481C1C}">
                <a14:useLocalDpi xmlns:a14="http://schemas.microsoft.com/office/drawing/2010/main" val="0"/>
              </a:ext>
            </a:extLst>
          </a:blip>
          <a:srcRect t="16481"/>
          <a:stretch/>
        </p:blipFill>
        <p:spPr>
          <a:xfrm>
            <a:off x="702749" y="1710761"/>
            <a:ext cx="7738502" cy="4807874"/>
          </a:xfrm>
          <a:prstGeom prst="rect">
            <a:avLst/>
          </a:prstGeom>
        </p:spPr>
      </p:pic>
    </p:spTree>
    <p:extLst>
      <p:ext uri="{BB962C8B-B14F-4D97-AF65-F5344CB8AC3E}">
        <p14:creationId xmlns:p14="http://schemas.microsoft.com/office/powerpoint/2010/main" val="3759683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705830"/>
            <a:ext cx="8628017" cy="1467836"/>
          </a:xfrm>
          <a:prstGeom prst="rect">
            <a:avLst/>
          </a:prstGeom>
          <a:noFill/>
        </p:spPr>
        <p:txBody>
          <a:bodyPr wrap="square" lIns="0" tIns="0" rIns="0" bIns="0" rtlCol="0">
            <a:noAutofit/>
          </a:bodyPr>
          <a:lstStyle/>
          <a:p>
            <a:pPr>
              <a:lnSpc>
                <a:spcPct val="85000"/>
              </a:lnSpc>
            </a:pPr>
            <a:r>
              <a:rPr lang="en-US" sz="4000" b="1" dirty="0">
                <a:solidFill>
                  <a:srgbClr val="2D98AF"/>
                </a:solidFill>
                <a:latin typeface="Roboto Black" panose="02000000000000000000" pitchFamily="2" charset="0"/>
                <a:ea typeface="Roboto Black" panose="02000000000000000000" pitchFamily="2" charset="0"/>
              </a:rPr>
              <a:t>PROTECCIÓN DE EMPLEO </a:t>
            </a:r>
          </a:p>
          <a:p>
            <a:pPr>
              <a:lnSpc>
                <a:spcPct val="85000"/>
              </a:lnSpc>
            </a:pPr>
            <a:r>
              <a:rPr lang="en-US" sz="2800" b="1" dirty="0">
                <a:solidFill>
                  <a:srgbClr val="2D98AF"/>
                </a:solidFill>
                <a:latin typeface="Roboto Black" panose="02000000000000000000" pitchFamily="2" charset="0"/>
                <a:ea typeface="Roboto Black" panose="02000000000000000000" pitchFamily="2" charset="0"/>
              </a:rPr>
              <a:t>(</a:t>
            </a:r>
            <a:r>
              <a:rPr lang="en-US" sz="2800" b="1" dirty="0" err="1">
                <a:solidFill>
                  <a:srgbClr val="2D98AF"/>
                </a:solidFill>
                <a:latin typeface="Roboto Black" panose="02000000000000000000" pitchFamily="2" charset="0"/>
                <a:ea typeface="Roboto Black" panose="02000000000000000000" pitchFamily="2" charset="0"/>
              </a:rPr>
              <a:t>continuación</a:t>
            </a:r>
            <a:r>
              <a:rPr lang="en-US" sz="2800" b="1" dirty="0">
                <a:solidFill>
                  <a:srgbClr val="2D98AF"/>
                </a:solidFill>
                <a:latin typeface="Roboto Black" panose="02000000000000000000" pitchFamily="2" charset="0"/>
                <a:ea typeface="Roboto Black" panose="02000000000000000000" pitchFamily="2" charset="0"/>
              </a:rPr>
              <a:t>)</a:t>
            </a:r>
            <a:r>
              <a:rPr lang="en-US" sz="4000" b="1" dirty="0">
                <a:solidFill>
                  <a:srgbClr val="2D98AF"/>
                </a:solidFill>
                <a:latin typeface="Roboto Black" panose="02000000000000000000" pitchFamily="2" charset="0"/>
                <a:ea typeface="Roboto Black" panose="02000000000000000000" pitchFamily="2" charset="0"/>
              </a:rPr>
              <a:t>​</a:t>
            </a:r>
          </a:p>
        </p:txBody>
      </p:sp>
      <p:sp>
        <p:nvSpPr>
          <p:cNvPr id="6" name="TextBox 5">
            <a:extLst>
              <a:ext uri="{FF2B5EF4-FFF2-40B4-BE49-F238E27FC236}">
                <a16:creationId xmlns:a16="http://schemas.microsoft.com/office/drawing/2014/main" id="{AE472EE8-0D12-7D4D-8FE5-32A25056245B}"/>
              </a:ext>
            </a:extLst>
          </p:cNvPr>
          <p:cNvSpPr txBox="1"/>
          <p:nvPr/>
        </p:nvSpPr>
        <p:spPr>
          <a:xfrm>
            <a:off x="603163" y="2020676"/>
            <a:ext cx="8139424" cy="4265022"/>
          </a:xfrm>
          <a:prstGeom prst="rect">
            <a:avLst/>
          </a:prstGeom>
          <a:noFill/>
        </p:spPr>
        <p:txBody>
          <a:bodyPr wrap="square" lIns="0" tIns="0" rIns="0" bIns="0" rtlCol="0">
            <a:noAutofit/>
          </a:bodyPr>
          <a:lstStyle/>
          <a:p>
            <a:pPr>
              <a:lnSpc>
                <a:spcPct val="95000"/>
              </a:lnSpc>
              <a:spcAft>
                <a:spcPts val="1200"/>
              </a:spcAft>
            </a:pPr>
            <a:r>
              <a:rPr lang="en-US" sz="2000" b="1" dirty="0">
                <a:solidFill>
                  <a:srgbClr val="F36E4E"/>
                </a:solidFill>
                <a:latin typeface="Roboto" panose="02000000000000000000" pitchFamily="2" charset="0"/>
                <a:ea typeface="Roboto" panose="02000000000000000000" pitchFamily="2" charset="0"/>
              </a:rPr>
              <a:t>Ley SAFE de New Jersey (New Jersey SAFE Act) </a:t>
            </a:r>
          </a:p>
          <a:p>
            <a:pPr marL="342900" indent="-342900">
              <a:lnSpc>
                <a:spcPct val="95000"/>
              </a:lnSpc>
              <a:spcAft>
                <a:spcPts val="1200"/>
              </a:spcAft>
              <a:buFont typeface="Wingdings" panose="05000000000000000000" pitchFamily="2" charset="2"/>
              <a:buChar char="Ø"/>
            </a:pPr>
            <a:r>
              <a:rPr lang="en-US" sz="2400" dirty="0">
                <a:solidFill>
                  <a:srgbClr val="151F48"/>
                </a:solidFill>
                <a:latin typeface="Roboto Medium" panose="02000000000000000000" pitchFamily="2" charset="0"/>
                <a:ea typeface="Roboto Medium" panose="02000000000000000000" pitchFamily="2" charset="0"/>
              </a:rPr>
              <a:t>Los </a:t>
            </a:r>
            <a:r>
              <a:rPr lang="en-US" sz="2400" dirty="0" err="1">
                <a:solidFill>
                  <a:srgbClr val="151F48"/>
                </a:solidFill>
                <a:latin typeface="Roboto Medium" panose="02000000000000000000" pitchFamily="2" charset="0"/>
                <a:ea typeface="Roboto Medium" panose="02000000000000000000" pitchFamily="2" charset="0"/>
              </a:rPr>
              <a:t>empleados</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pueden</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recibir</a:t>
            </a:r>
            <a:r>
              <a:rPr lang="en-US" sz="2400" dirty="0">
                <a:solidFill>
                  <a:srgbClr val="151F48"/>
                </a:solidFill>
                <a:latin typeface="Roboto Medium" panose="02000000000000000000" pitchFamily="2" charset="0"/>
                <a:ea typeface="Roboto Medium" panose="02000000000000000000" pitchFamily="2" charset="0"/>
              </a:rPr>
              <a:t> hasta 20 </a:t>
            </a:r>
            <a:r>
              <a:rPr lang="en-US" sz="2400" dirty="0" err="1">
                <a:solidFill>
                  <a:srgbClr val="151F48"/>
                </a:solidFill>
                <a:latin typeface="Roboto Medium" panose="02000000000000000000" pitchFamily="2" charset="0"/>
                <a:ea typeface="Roboto Medium" panose="02000000000000000000" pitchFamily="2" charset="0"/>
              </a:rPr>
              <a:t>días</a:t>
            </a:r>
            <a:r>
              <a:rPr lang="en-US" sz="2400" dirty="0">
                <a:solidFill>
                  <a:srgbClr val="151F48"/>
                </a:solidFill>
                <a:latin typeface="Roboto Medium" panose="02000000000000000000" pitchFamily="2" charset="0"/>
                <a:ea typeface="Roboto Medium" panose="02000000000000000000" pitchFamily="2" charset="0"/>
              </a:rPr>
              <a:t> de </a:t>
            </a:r>
            <a:r>
              <a:rPr lang="en-US" sz="2400" dirty="0" err="1">
                <a:solidFill>
                  <a:srgbClr val="151F48"/>
                </a:solidFill>
                <a:latin typeface="Roboto Medium" panose="02000000000000000000" pitchFamily="2" charset="0"/>
                <a:ea typeface="Roboto Medium" panose="02000000000000000000" pitchFamily="2" charset="0"/>
              </a:rPr>
              <a:t>licencia</a:t>
            </a:r>
            <a:r>
              <a:rPr lang="en-US" sz="2400" dirty="0">
                <a:solidFill>
                  <a:srgbClr val="151F48"/>
                </a:solidFill>
                <a:latin typeface="Roboto Medium" panose="02000000000000000000" pitchFamily="2" charset="0"/>
                <a:ea typeface="Roboto Medium" panose="02000000000000000000" pitchFamily="2" charset="0"/>
              </a:rPr>
              <a:t> no </a:t>
            </a:r>
            <a:r>
              <a:rPr lang="en-US" sz="2400" dirty="0" err="1">
                <a:solidFill>
                  <a:srgbClr val="151F48"/>
                </a:solidFill>
                <a:latin typeface="Roboto Medium" panose="02000000000000000000" pitchFamily="2" charset="0"/>
                <a:ea typeface="Roboto Medium" panose="02000000000000000000" pitchFamily="2" charset="0"/>
              </a:rPr>
              <a:t>pagada</a:t>
            </a:r>
            <a:r>
              <a:rPr lang="en-US" sz="2400" dirty="0">
                <a:solidFill>
                  <a:srgbClr val="151F48"/>
                </a:solidFill>
                <a:latin typeface="Roboto Medium" panose="02000000000000000000" pitchFamily="2" charset="0"/>
                <a:ea typeface="Roboto Medium" panose="02000000000000000000" pitchFamily="2" charset="0"/>
              </a:rPr>
              <a:t> con </a:t>
            </a:r>
            <a:r>
              <a:rPr lang="en-US" sz="2400" dirty="0" err="1">
                <a:solidFill>
                  <a:srgbClr val="151F48"/>
                </a:solidFill>
                <a:latin typeface="Roboto Medium" panose="02000000000000000000" pitchFamily="2" charset="0"/>
                <a:ea typeface="Roboto Medium" panose="02000000000000000000" pitchFamily="2" charset="0"/>
              </a:rPr>
              <a:t>protección</a:t>
            </a:r>
            <a:r>
              <a:rPr lang="en-US" sz="2400" dirty="0">
                <a:solidFill>
                  <a:srgbClr val="151F48"/>
                </a:solidFill>
                <a:latin typeface="Roboto Medium" panose="02000000000000000000" pitchFamily="2" charset="0"/>
                <a:ea typeface="Roboto Medium" panose="02000000000000000000" pitchFamily="2" charset="0"/>
              </a:rPr>
              <a:t> de </a:t>
            </a:r>
            <a:r>
              <a:rPr lang="en-US" sz="2400" dirty="0" err="1">
                <a:solidFill>
                  <a:srgbClr val="151F48"/>
                </a:solidFill>
                <a:latin typeface="Roboto Medium" panose="02000000000000000000" pitchFamily="2" charset="0"/>
                <a:ea typeface="Roboto Medium" panose="02000000000000000000" pitchFamily="2" charset="0"/>
              </a:rPr>
              <a:t>empleo</a:t>
            </a:r>
            <a:r>
              <a:rPr lang="en-US" sz="2400" dirty="0">
                <a:solidFill>
                  <a:srgbClr val="151F48"/>
                </a:solidFill>
                <a:latin typeface="Roboto Medium" panose="02000000000000000000" pitchFamily="2" charset="0"/>
                <a:ea typeface="Roboto Medium" panose="02000000000000000000" pitchFamily="2" charset="0"/>
              </a:rPr>
              <a:t> para </a:t>
            </a:r>
            <a:r>
              <a:rPr lang="en-US" sz="2400" dirty="0" err="1">
                <a:solidFill>
                  <a:srgbClr val="151F48"/>
                </a:solidFill>
                <a:latin typeface="Roboto Medium" panose="02000000000000000000" pitchFamily="2" charset="0"/>
                <a:ea typeface="Roboto Medium" panose="02000000000000000000" pitchFamily="2" charset="0"/>
              </a:rPr>
              <a:t>afrontar</a:t>
            </a:r>
            <a:r>
              <a:rPr lang="en-US" sz="2400" dirty="0">
                <a:solidFill>
                  <a:srgbClr val="151F48"/>
                </a:solidFill>
                <a:latin typeface="Roboto Medium" panose="02000000000000000000" pitchFamily="2" charset="0"/>
                <a:ea typeface="Roboto Medium" panose="02000000000000000000" pitchFamily="2" charset="0"/>
              </a:rPr>
              <a:t> la </a:t>
            </a:r>
            <a:r>
              <a:rPr lang="en-US" sz="2400" dirty="0" err="1">
                <a:solidFill>
                  <a:srgbClr val="151F48"/>
                </a:solidFill>
                <a:latin typeface="Roboto Medium" panose="02000000000000000000" pitchFamily="2" charset="0"/>
                <a:ea typeface="Roboto Medium" panose="02000000000000000000" pitchFamily="2" charset="0"/>
              </a:rPr>
              <a:t>violencia</a:t>
            </a:r>
            <a:r>
              <a:rPr lang="en-US" sz="2400" dirty="0">
                <a:solidFill>
                  <a:srgbClr val="151F48"/>
                </a:solidFill>
                <a:latin typeface="Roboto Medium" panose="02000000000000000000" pitchFamily="2" charset="0"/>
                <a:ea typeface="Roboto Medium" panose="02000000000000000000" pitchFamily="2" charset="0"/>
              </a:rPr>
              <a:t> </a:t>
            </a:r>
            <a:r>
              <a:rPr lang="en-US" sz="2400" dirty="0" err="1">
                <a:solidFill>
                  <a:srgbClr val="151F48"/>
                </a:solidFill>
                <a:latin typeface="Roboto Medium" panose="02000000000000000000" pitchFamily="2" charset="0"/>
                <a:ea typeface="Roboto Medium" panose="02000000000000000000" pitchFamily="2" charset="0"/>
              </a:rPr>
              <a:t>doméstica</a:t>
            </a:r>
            <a:r>
              <a:rPr lang="en-US" sz="2400" dirty="0">
                <a:solidFill>
                  <a:srgbClr val="151F48"/>
                </a:solidFill>
                <a:latin typeface="Roboto Medium" panose="02000000000000000000" pitchFamily="2" charset="0"/>
                <a:ea typeface="Roboto Medium" panose="02000000000000000000" pitchFamily="2" charset="0"/>
              </a:rPr>
              <a:t> o sexual</a:t>
            </a:r>
          </a:p>
          <a:p>
            <a:pPr marL="342900" indent="-342900">
              <a:lnSpc>
                <a:spcPct val="95000"/>
              </a:lnSpc>
              <a:spcAft>
                <a:spcPts val="1200"/>
              </a:spcAft>
              <a:buFont typeface="Wingdings" panose="05000000000000000000" pitchFamily="2" charset="2"/>
              <a:buChar char="Ø"/>
            </a:pPr>
            <a:r>
              <a:rPr lang="en-US" sz="2400" dirty="0" err="1">
                <a:solidFill>
                  <a:srgbClr val="161F48"/>
                </a:solidFill>
                <a:latin typeface="Roboto Medium" panose="020B0604020202020204" charset="0"/>
                <a:ea typeface="Roboto Medium" panose="020B0604020202020204" charset="0"/>
              </a:rPr>
              <a:t>Generalmente</a:t>
            </a:r>
            <a:r>
              <a:rPr lang="en-US" sz="2400" dirty="0">
                <a:solidFill>
                  <a:srgbClr val="161F48"/>
                </a:solidFill>
                <a:latin typeface="Roboto Medium" panose="020B0604020202020204" charset="0"/>
                <a:ea typeface="Roboto Medium" panose="020B0604020202020204" charset="0"/>
              </a:rPr>
              <a:t> se </a:t>
            </a:r>
            <a:r>
              <a:rPr lang="en-US" sz="2400" dirty="0" err="1">
                <a:solidFill>
                  <a:srgbClr val="161F48"/>
                </a:solidFill>
                <a:latin typeface="Roboto Medium" panose="020B0604020202020204" charset="0"/>
                <a:ea typeface="Roboto Medium" panose="020B0604020202020204" charset="0"/>
              </a:rPr>
              <a:t>aplica</a:t>
            </a:r>
            <a:r>
              <a:rPr lang="en-US" sz="2400" dirty="0">
                <a:solidFill>
                  <a:srgbClr val="161F48"/>
                </a:solidFill>
                <a:latin typeface="Roboto Medium" panose="020B0604020202020204" charset="0"/>
                <a:ea typeface="Roboto Medium" panose="020B0604020202020204" charset="0"/>
              </a:rPr>
              <a:t> a </a:t>
            </a:r>
            <a:r>
              <a:rPr lang="en-US" sz="2400" dirty="0" err="1">
                <a:solidFill>
                  <a:srgbClr val="161F48"/>
                </a:solidFill>
                <a:latin typeface="Roboto Medium" panose="020B0604020202020204" charset="0"/>
                <a:ea typeface="Roboto Medium" panose="020B0604020202020204" charset="0"/>
              </a:rPr>
              <a:t>empleadores</a:t>
            </a:r>
            <a:r>
              <a:rPr lang="en-US" sz="2400" dirty="0">
                <a:solidFill>
                  <a:srgbClr val="161F48"/>
                </a:solidFill>
                <a:latin typeface="Roboto Medium" panose="020B0604020202020204" charset="0"/>
                <a:ea typeface="Roboto Medium" panose="020B0604020202020204" charset="0"/>
              </a:rPr>
              <a:t> con 25 o </a:t>
            </a:r>
            <a:r>
              <a:rPr lang="en-US" sz="2400" dirty="0" err="1">
                <a:solidFill>
                  <a:srgbClr val="161F48"/>
                </a:solidFill>
                <a:latin typeface="Roboto Medium" panose="020B0604020202020204" charset="0"/>
                <a:ea typeface="Roboto Medium" panose="020B0604020202020204" charset="0"/>
              </a:rPr>
              <a:t>más</a:t>
            </a:r>
            <a:r>
              <a:rPr lang="en-US" sz="2400" dirty="0">
                <a:solidFill>
                  <a:srgbClr val="161F48"/>
                </a:solidFill>
                <a:latin typeface="Roboto Medium" panose="020B0604020202020204" charset="0"/>
                <a:ea typeface="Roboto Medium" panose="020B0604020202020204" charset="0"/>
              </a:rPr>
              <a:t> </a:t>
            </a:r>
            <a:r>
              <a:rPr lang="en-US" sz="2400" dirty="0" err="1">
                <a:solidFill>
                  <a:srgbClr val="161F48"/>
                </a:solidFill>
                <a:latin typeface="Roboto Medium" panose="020B0604020202020204" charset="0"/>
                <a:ea typeface="Roboto Medium" panose="020B0604020202020204" charset="0"/>
              </a:rPr>
              <a:t>empleados</a:t>
            </a:r>
            <a:r>
              <a:rPr lang="en-US" sz="2400" dirty="0">
                <a:solidFill>
                  <a:srgbClr val="161F48"/>
                </a:solidFill>
                <a:latin typeface="Roboto Medium" panose="020B0604020202020204" charset="0"/>
                <a:ea typeface="Roboto Medium" panose="020B0604020202020204" charset="0"/>
              </a:rPr>
              <a:t> y a </a:t>
            </a:r>
            <a:r>
              <a:rPr lang="en-US" sz="2400" dirty="0" err="1">
                <a:solidFill>
                  <a:srgbClr val="161F48"/>
                </a:solidFill>
                <a:latin typeface="Roboto Medium" panose="020B0604020202020204" charset="0"/>
                <a:ea typeface="Roboto Medium" panose="020B0604020202020204" charset="0"/>
              </a:rPr>
              <a:t>agencias</a:t>
            </a:r>
            <a:r>
              <a:rPr lang="en-US" sz="2400" dirty="0">
                <a:solidFill>
                  <a:srgbClr val="161F48"/>
                </a:solidFill>
                <a:latin typeface="Roboto Medium" panose="020B0604020202020204" charset="0"/>
                <a:ea typeface="Roboto Medium" panose="020B0604020202020204" charset="0"/>
              </a:rPr>
              <a:t> </a:t>
            </a:r>
            <a:r>
              <a:rPr lang="en-US" sz="2400" dirty="0" err="1">
                <a:solidFill>
                  <a:srgbClr val="161F48"/>
                </a:solidFill>
                <a:latin typeface="Roboto Medium" panose="020B0604020202020204" charset="0"/>
                <a:ea typeface="Roboto Medium" panose="020B0604020202020204" charset="0"/>
              </a:rPr>
              <a:t>gubernamentales</a:t>
            </a: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Wingdings" panose="05000000000000000000" pitchFamily="2" charset="2"/>
              <a:buChar char="Ø"/>
            </a:pPr>
            <a:r>
              <a:rPr lang="en-US" sz="2400" dirty="0">
                <a:solidFill>
                  <a:srgbClr val="161F48"/>
                </a:solidFill>
                <a:latin typeface="Roboto Medium" panose="02000000000000000000" pitchFamily="2" charset="0"/>
                <a:ea typeface="Roboto Medium" panose="02000000000000000000" pitchFamily="2" charset="0"/>
              </a:rPr>
              <a:t>Para </a:t>
            </a:r>
            <a:r>
              <a:rPr lang="en-US" sz="2400" dirty="0" err="1">
                <a:solidFill>
                  <a:srgbClr val="161F48"/>
                </a:solidFill>
                <a:latin typeface="Roboto Medium" panose="02000000000000000000" pitchFamily="2" charset="0"/>
                <a:ea typeface="Roboto Medium" panose="02000000000000000000" pitchFamily="2" charset="0"/>
              </a:rPr>
              <a:t>más</a:t>
            </a:r>
            <a:r>
              <a:rPr lang="en-US" sz="2400" dirty="0">
                <a:solidFill>
                  <a:srgbClr val="161F48"/>
                </a:solidFill>
                <a:latin typeface="Roboto Medium" panose="02000000000000000000" pitchFamily="2" charset="0"/>
                <a:ea typeface="Roboto Medium" panose="02000000000000000000" pitchFamily="2" charset="0"/>
              </a:rPr>
              <a:t> </a:t>
            </a:r>
            <a:r>
              <a:rPr lang="en-US" sz="2400" dirty="0" err="1">
                <a:solidFill>
                  <a:srgbClr val="161F48"/>
                </a:solidFill>
                <a:latin typeface="Roboto Medium" panose="02000000000000000000" pitchFamily="2" charset="0"/>
                <a:ea typeface="Roboto Medium" panose="02000000000000000000" pitchFamily="2" charset="0"/>
              </a:rPr>
              <a:t>información</a:t>
            </a:r>
            <a:r>
              <a:rPr lang="en-US" sz="2400" dirty="0">
                <a:solidFill>
                  <a:srgbClr val="161F48"/>
                </a:solidFill>
                <a:latin typeface="Roboto Medium" panose="02000000000000000000" pitchFamily="2" charset="0"/>
                <a:ea typeface="Roboto Medium" panose="02000000000000000000" pitchFamily="2" charset="0"/>
              </a:rPr>
              <a:t> </a:t>
            </a:r>
            <a:r>
              <a:rPr lang="en-US" sz="2400" dirty="0" err="1">
                <a:solidFill>
                  <a:srgbClr val="161F48"/>
                </a:solidFill>
                <a:latin typeface="Roboto Medium" panose="02000000000000000000" pitchFamily="2" charset="0"/>
                <a:ea typeface="Roboto Medium" panose="02000000000000000000" pitchFamily="2" charset="0"/>
              </a:rPr>
              <a:t>sobre</a:t>
            </a:r>
            <a:r>
              <a:rPr lang="en-US" sz="2400" dirty="0">
                <a:solidFill>
                  <a:srgbClr val="161F48"/>
                </a:solidFill>
                <a:latin typeface="Roboto Medium" panose="02000000000000000000" pitchFamily="2" charset="0"/>
                <a:ea typeface="Roboto Medium" panose="02000000000000000000" pitchFamily="2" charset="0"/>
              </a:rPr>
              <a:t> la Ley SAFE, </a:t>
            </a:r>
            <a:r>
              <a:rPr lang="en-US" sz="2400" dirty="0" err="1">
                <a:solidFill>
                  <a:srgbClr val="161F48"/>
                </a:solidFill>
                <a:latin typeface="Roboto Medium" panose="02000000000000000000" pitchFamily="2" charset="0"/>
                <a:ea typeface="Roboto Medium" panose="02000000000000000000" pitchFamily="2" charset="0"/>
              </a:rPr>
              <a:t>visite</a:t>
            </a:r>
            <a:r>
              <a:rPr lang="en-US" sz="2400" dirty="0">
                <a:solidFill>
                  <a:srgbClr val="161F48"/>
                </a:solidFill>
                <a:latin typeface="Roboto Medium" panose="02000000000000000000" pitchFamily="2" charset="0"/>
                <a:ea typeface="Roboto Medium" panose="02000000000000000000" pitchFamily="2" charset="0"/>
              </a:rPr>
              <a:t> </a:t>
            </a:r>
            <a:r>
              <a:rPr lang="en-US" sz="2400" b="1" dirty="0">
                <a:solidFill>
                  <a:srgbClr val="161F48"/>
                </a:solidFill>
                <a:latin typeface="Roboto Medium" panose="020B0604020202020204" charset="0"/>
                <a:ea typeface="Roboto Medium" panose="020B0604020202020204" charset="0"/>
                <a:hlinkClick r:id="rId4"/>
              </a:rPr>
              <a:t>https://nj.gov/labor/forms_pdfs/lwdhome/AD-289_9-13.pdf</a:t>
            </a:r>
            <a:r>
              <a:rPr lang="en-US" sz="2400" b="1" dirty="0">
                <a:solidFill>
                  <a:srgbClr val="161F48"/>
                </a:solidFill>
                <a:latin typeface="Roboto Medium" panose="020B0604020202020204" charset="0"/>
                <a:ea typeface="Roboto Medium" panose="020B0604020202020204" charset="0"/>
              </a:rPr>
              <a:t> </a:t>
            </a: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85984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515983" y="407837"/>
            <a:ext cx="8628017" cy="679270"/>
          </a:xfrm>
          <a:prstGeom prst="rect">
            <a:avLst/>
          </a:prstGeom>
          <a:noFill/>
        </p:spPr>
        <p:txBody>
          <a:bodyPr wrap="square" lIns="0" tIns="0" rIns="0" bIns="0" rtlCol="0">
            <a:noAutofit/>
          </a:bodyPr>
          <a:lstStyle/>
          <a:p>
            <a:r>
              <a:rPr lang="en-US" sz="4000" b="1" dirty="0">
                <a:solidFill>
                  <a:schemeClr val="bg1"/>
                </a:solidFill>
                <a:latin typeface="Roboto Black" panose="02000000000000000000" pitchFamily="2" charset="0"/>
                <a:ea typeface="Roboto Black" panose="02000000000000000000" pitchFamily="2" charset="0"/>
              </a:rPr>
              <a:t>REPRESALIAS</a:t>
            </a:r>
          </a:p>
        </p:txBody>
      </p:sp>
      <p:sp>
        <p:nvSpPr>
          <p:cNvPr id="7" name="TextBox 6">
            <a:extLst>
              <a:ext uri="{FF2B5EF4-FFF2-40B4-BE49-F238E27FC236}">
                <a16:creationId xmlns:a16="http://schemas.microsoft.com/office/drawing/2014/main" id="{04E0C7B0-3EDA-FF47-9E7F-C7A4CD44C195}"/>
              </a:ext>
            </a:extLst>
          </p:cNvPr>
          <p:cNvSpPr txBox="1"/>
          <p:nvPr/>
        </p:nvSpPr>
        <p:spPr>
          <a:xfrm>
            <a:off x="432986" y="1494944"/>
            <a:ext cx="8257411" cy="4072661"/>
          </a:xfrm>
          <a:prstGeom prst="rect">
            <a:avLst/>
          </a:prstGeom>
          <a:noFill/>
        </p:spPr>
        <p:txBody>
          <a:bodyPr wrap="square" lIns="0" tIns="0" rIns="0" bIns="0" rtlCol="0">
            <a:noAutofit/>
          </a:bodyPr>
          <a:lstStyle/>
          <a:p>
            <a:pPr marL="342900" marR="0" lvl="0" indent="-342900">
              <a:spcBef>
                <a:spcPts val="0"/>
              </a:spcBef>
              <a:spcAft>
                <a:spcPts val="800"/>
              </a:spcAft>
              <a:buClr>
                <a:srgbClr val="F36E4E"/>
              </a:buClr>
              <a:buFont typeface="Symbol" panose="05050102010706020507" pitchFamily="18" charset="2"/>
              <a:buChar char=""/>
            </a:pPr>
            <a:r>
              <a:rPr lang="es-VE" sz="2200" dirty="0">
                <a:solidFill>
                  <a:srgbClr val="006782"/>
                </a:solidFill>
                <a:latin typeface="Roboto Medium" panose="02000000000000000000" pitchFamily="2" charset="0"/>
                <a:ea typeface="Roboto Medium" panose="02000000000000000000" pitchFamily="2" charset="0"/>
                <a:cs typeface="Arial" panose="020B0604020202020204" pitchFamily="34" charset="0"/>
              </a:rPr>
              <a:t>Es ilegal que un empleador tome represalias contra usted por tomar o tratar de tomar sus beneficios de Incapacidad Temporal o Licencia Familiar. Las represalias incluyen, pero no se limitan a:</a:t>
            </a:r>
            <a:endParaRPr lang="en-US" sz="2200" dirty="0">
              <a:solidFill>
                <a:srgbClr val="006782"/>
              </a:solidFill>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2D98AF"/>
              </a:buClr>
              <a:buSzPct val="55000"/>
              <a:buFont typeface=".Lucida Grande UI Regular"/>
              <a:buChar char="►"/>
            </a:pPr>
            <a:r>
              <a:rPr lang="en-US" sz="2000" dirty="0" err="1">
                <a:solidFill>
                  <a:srgbClr val="006782"/>
                </a:solidFill>
                <a:latin typeface="Roboto Medium" panose="02000000000000000000" pitchFamily="2" charset="0"/>
                <a:ea typeface="Roboto Medium" panose="02000000000000000000" pitchFamily="2" charset="0"/>
                <a:cs typeface="Arial" panose="020B0604020202020204" pitchFamily="34" charset="0"/>
              </a:rPr>
              <a:t>Ser</a:t>
            </a:r>
            <a:r>
              <a:rPr lang="en-US" sz="2000" dirty="0">
                <a:solidFill>
                  <a:srgbClr val="006782"/>
                </a:solidFill>
                <a:latin typeface="Roboto Medium" panose="02000000000000000000" pitchFamily="2" charset="0"/>
                <a:ea typeface="Roboto Medium" panose="02000000000000000000" pitchFamily="2" charset="0"/>
                <a:cs typeface="Arial" panose="020B0604020202020204" pitchFamily="34" charset="0"/>
              </a:rPr>
              <a:t> </a:t>
            </a:r>
            <a:r>
              <a:rPr lang="en-US" sz="2000" dirty="0" err="1">
                <a:solidFill>
                  <a:srgbClr val="006782"/>
                </a:solidFill>
                <a:latin typeface="Roboto Medium" panose="02000000000000000000" pitchFamily="2" charset="0"/>
                <a:ea typeface="Roboto Medium" panose="02000000000000000000" pitchFamily="2" charset="0"/>
                <a:cs typeface="Arial" panose="020B0604020202020204" pitchFamily="34" charset="0"/>
              </a:rPr>
              <a:t>despedido</a:t>
            </a:r>
            <a:r>
              <a:rPr lang="en-US" sz="2000" dirty="0">
                <a:solidFill>
                  <a:srgbClr val="006782"/>
                </a:solidFill>
                <a:latin typeface="Roboto Medium" panose="02000000000000000000" pitchFamily="2" charset="0"/>
                <a:ea typeface="Roboto Medium" panose="02000000000000000000" pitchFamily="2" charset="0"/>
                <a:cs typeface="Arial" panose="020B0604020202020204" pitchFamily="34" charset="0"/>
              </a:rPr>
              <a:t>(a)</a:t>
            </a:r>
          </a:p>
          <a:p>
            <a:pPr marL="973138" lvl="2" indent="-287338">
              <a:lnSpc>
                <a:spcPct val="95000"/>
              </a:lnSpc>
              <a:spcAft>
                <a:spcPts val="1200"/>
              </a:spcAft>
              <a:buClr>
                <a:srgbClr val="2D98AF"/>
              </a:buClr>
              <a:buSzPct val="55000"/>
              <a:buFont typeface=".Lucida Grande UI Regular"/>
              <a:buChar char="►"/>
            </a:pPr>
            <a:r>
              <a:rPr lang="en-US" sz="2000" dirty="0" err="1">
                <a:solidFill>
                  <a:srgbClr val="006782"/>
                </a:solidFill>
                <a:latin typeface="Roboto Medium" panose="02000000000000000000" pitchFamily="2" charset="0"/>
                <a:ea typeface="Roboto Medium" panose="02000000000000000000" pitchFamily="2" charset="0"/>
              </a:rPr>
              <a:t>Reducir</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su</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salario</a:t>
            </a:r>
            <a:endParaRPr lang="en-US" sz="2000" dirty="0">
              <a:solidFill>
                <a:srgbClr val="006782"/>
              </a:solidFill>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2D98AF"/>
              </a:buClr>
              <a:buSzPct val="55000"/>
              <a:buFont typeface=".Lucida Grande UI Regular"/>
              <a:buChar char="►"/>
            </a:pPr>
            <a:r>
              <a:rPr lang="en-US" sz="2000" dirty="0" err="1">
                <a:solidFill>
                  <a:srgbClr val="006782"/>
                </a:solidFill>
                <a:latin typeface="Roboto Medium" panose="02000000000000000000" pitchFamily="2" charset="0"/>
                <a:ea typeface="Roboto Medium" panose="02000000000000000000" pitchFamily="2" charset="0"/>
              </a:rPr>
              <a:t>Aumentar</a:t>
            </a:r>
            <a:r>
              <a:rPr lang="en-US" sz="2000" dirty="0">
                <a:solidFill>
                  <a:srgbClr val="006782"/>
                </a:solidFill>
                <a:latin typeface="Roboto Medium" panose="02000000000000000000" pitchFamily="2" charset="0"/>
                <a:ea typeface="Roboto Medium" panose="02000000000000000000" pitchFamily="2" charset="0"/>
              </a:rPr>
              <a:t> la supervision de </a:t>
            </a:r>
            <a:r>
              <a:rPr lang="en-US" sz="2000" dirty="0" err="1">
                <a:solidFill>
                  <a:srgbClr val="006782"/>
                </a:solidFill>
                <a:latin typeface="Roboto Medium" panose="02000000000000000000" pitchFamily="2" charset="0"/>
                <a:ea typeface="Roboto Medium" panose="02000000000000000000" pitchFamily="2" charset="0"/>
              </a:rPr>
              <a:t>sus</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deberes</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laborales</a:t>
            </a:r>
            <a:endParaRPr lang="en-US" sz="2000" dirty="0">
              <a:solidFill>
                <a:srgbClr val="006782"/>
              </a:solidFill>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2D98AF"/>
              </a:buClr>
              <a:buSzPct val="55000"/>
              <a:buFont typeface=".Lucida Grande UI Regular"/>
              <a:buChar char="►"/>
            </a:pPr>
            <a:r>
              <a:rPr lang="en-US" sz="2000" dirty="0" err="1">
                <a:solidFill>
                  <a:srgbClr val="006782"/>
                </a:solidFill>
                <a:latin typeface="Roboto Medium" panose="02000000000000000000" pitchFamily="2" charset="0"/>
                <a:ea typeface="Roboto Medium" panose="02000000000000000000" pitchFamily="2" charset="0"/>
              </a:rPr>
              <a:t>Cambiar</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sus</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responsabilidades</a:t>
            </a:r>
            <a:r>
              <a:rPr lang="en-US" sz="2000" dirty="0">
                <a:solidFill>
                  <a:srgbClr val="006782"/>
                </a:solidFill>
                <a:latin typeface="Roboto Medium" panose="02000000000000000000" pitchFamily="2" charset="0"/>
                <a:ea typeface="Roboto Medium" panose="02000000000000000000" pitchFamily="2" charset="0"/>
              </a:rPr>
              <a:t> </a:t>
            </a:r>
            <a:r>
              <a:rPr lang="en-US" sz="2000" dirty="0" err="1">
                <a:solidFill>
                  <a:srgbClr val="006782"/>
                </a:solidFill>
                <a:latin typeface="Roboto Medium" panose="02000000000000000000" pitchFamily="2" charset="0"/>
                <a:ea typeface="Roboto Medium" panose="02000000000000000000" pitchFamily="2" charset="0"/>
              </a:rPr>
              <a:t>en</a:t>
            </a:r>
            <a:r>
              <a:rPr lang="en-US" sz="2000" dirty="0">
                <a:solidFill>
                  <a:srgbClr val="006782"/>
                </a:solidFill>
                <a:latin typeface="Roboto Medium" panose="02000000000000000000" pitchFamily="2" charset="0"/>
                <a:ea typeface="Roboto Medium" panose="02000000000000000000" pitchFamily="2" charset="0"/>
              </a:rPr>
              <a:t> el </a:t>
            </a:r>
            <a:r>
              <a:rPr lang="en-US" sz="2000" dirty="0" err="1">
                <a:solidFill>
                  <a:srgbClr val="006782"/>
                </a:solidFill>
                <a:latin typeface="Roboto Medium" panose="02000000000000000000" pitchFamily="2" charset="0"/>
                <a:ea typeface="Roboto Medium" panose="02000000000000000000" pitchFamily="2" charset="0"/>
              </a:rPr>
              <a:t>lugar</a:t>
            </a:r>
            <a:r>
              <a:rPr lang="en-US" sz="2000" dirty="0">
                <a:solidFill>
                  <a:srgbClr val="006782"/>
                </a:solidFill>
                <a:latin typeface="Roboto Medium" panose="02000000000000000000" pitchFamily="2" charset="0"/>
                <a:ea typeface="Roboto Medium" panose="02000000000000000000" pitchFamily="2" charset="0"/>
              </a:rPr>
              <a:t> de </a:t>
            </a:r>
            <a:r>
              <a:rPr lang="en-US" sz="2000" dirty="0" err="1">
                <a:solidFill>
                  <a:srgbClr val="006782"/>
                </a:solidFill>
                <a:latin typeface="Roboto Medium" panose="02000000000000000000" pitchFamily="2" charset="0"/>
                <a:ea typeface="Roboto Medium" panose="02000000000000000000" pitchFamily="2" charset="0"/>
              </a:rPr>
              <a:t>trabajo</a:t>
            </a:r>
            <a:endParaRPr lang="en-US" sz="2000" dirty="0">
              <a:solidFill>
                <a:srgbClr val="006782"/>
              </a:solidFill>
              <a:latin typeface="Roboto Medium" panose="02000000000000000000" pitchFamily="2" charset="0"/>
              <a:ea typeface="Roboto Medium" panose="02000000000000000000" pitchFamily="2" charset="0"/>
            </a:endParaRPr>
          </a:p>
          <a:p>
            <a:pPr marL="973138" lvl="2" indent="-287338">
              <a:lnSpc>
                <a:spcPct val="95000"/>
              </a:lnSpc>
              <a:spcAft>
                <a:spcPts val="1200"/>
              </a:spcAft>
              <a:buClr>
                <a:srgbClr val="2D98AF"/>
              </a:buClr>
              <a:buSzPct val="55000"/>
              <a:buFont typeface=".Lucida Grande UI Regular"/>
              <a:buChar char="►"/>
            </a:pPr>
            <a:r>
              <a:rPr lang="en-US" sz="2000" dirty="0" err="1">
                <a:solidFill>
                  <a:srgbClr val="006782"/>
                </a:solidFill>
                <a:latin typeface="Roboto Medium" panose="02000000000000000000" pitchFamily="2" charset="0"/>
                <a:ea typeface="Roboto Medium" panose="02000000000000000000" pitchFamily="2" charset="0"/>
              </a:rPr>
              <a:t>Excluirle</a:t>
            </a:r>
            <a:r>
              <a:rPr lang="en-US" sz="2000" dirty="0">
                <a:solidFill>
                  <a:srgbClr val="006782"/>
                </a:solidFill>
                <a:latin typeface="Roboto Medium" panose="02000000000000000000" pitchFamily="2" charset="0"/>
                <a:ea typeface="Roboto Medium" panose="02000000000000000000" pitchFamily="2" charset="0"/>
              </a:rPr>
              <a:t> de </a:t>
            </a:r>
            <a:r>
              <a:rPr lang="en-US" sz="2000" dirty="0" err="1">
                <a:solidFill>
                  <a:srgbClr val="006782"/>
                </a:solidFill>
                <a:latin typeface="Roboto Medium" panose="02000000000000000000" pitchFamily="2" charset="0"/>
                <a:ea typeface="Roboto Medium" panose="02000000000000000000" pitchFamily="2" charset="0"/>
              </a:rPr>
              <a:t>reuniones</a:t>
            </a:r>
            <a:endParaRPr lang="en-US" sz="2000" dirty="0">
              <a:solidFill>
                <a:srgbClr val="006782"/>
              </a:solidFill>
              <a:latin typeface="Roboto Medium" panose="02000000000000000000" pitchFamily="2" charset="0"/>
              <a:ea typeface="Roboto Medium" panose="02000000000000000000" pitchFamily="2" charset="0"/>
            </a:endParaRPr>
          </a:p>
          <a:p>
            <a:pPr marL="342900" indent="-342900">
              <a:buClr>
                <a:srgbClr val="F36E4E"/>
              </a:buClr>
              <a:buFont typeface="Symbol" panose="05050102010706020507" pitchFamily="18" charset="2"/>
              <a:buChar char=""/>
            </a:pPr>
            <a:r>
              <a:rPr lang="es-VE" sz="2200" dirty="0">
                <a:solidFill>
                  <a:srgbClr val="006782"/>
                </a:solidFill>
                <a:latin typeface="Roboto Medium" panose="02000000000000000000" pitchFamily="2" charset="0"/>
                <a:ea typeface="Roboto Medium" panose="02000000000000000000" pitchFamily="2" charset="0"/>
                <a:cs typeface="Arial" panose="020B0604020202020204" pitchFamily="34" charset="0"/>
              </a:rPr>
              <a:t>Si se producen represalias, tiene derecho a emprender acciones legales privadas.</a:t>
            </a:r>
            <a:endParaRPr lang="en-US" sz="2200" dirty="0">
              <a:solidFill>
                <a:srgbClr val="006782"/>
              </a:solidFill>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pPr marL="233363" indent="-233363"/>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a:p>
            <a:endParaRPr lang="en-US" sz="2400" dirty="0">
              <a:solidFill>
                <a:srgbClr val="006782"/>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939756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27071C-90C2-E445-A8A0-CCD5B35AD6AF}"/>
              </a:ext>
            </a:extLst>
          </p:cNvPr>
          <p:cNvPicPr>
            <a:picLocks noChangeAspect="1"/>
          </p:cNvPicPr>
          <p:nvPr/>
        </p:nvPicPr>
        <p:blipFill>
          <a:blip r:embed="rId3"/>
          <a:stretch>
            <a:fillRect/>
          </a:stretch>
        </p:blipFill>
        <p:spPr>
          <a:xfrm>
            <a:off x="3600" y="-5997"/>
            <a:ext cx="9144000" cy="6858000"/>
          </a:xfrm>
          <a:prstGeom prst="rect">
            <a:avLst/>
          </a:prstGeom>
        </p:spPr>
      </p:pic>
      <p:sp>
        <p:nvSpPr>
          <p:cNvPr id="4" name="TextBox 3">
            <a:extLst>
              <a:ext uri="{FF2B5EF4-FFF2-40B4-BE49-F238E27FC236}">
                <a16:creationId xmlns:a16="http://schemas.microsoft.com/office/drawing/2014/main" id="{CB79CDD2-35FD-844A-92A2-5D2C48A24E16}"/>
              </a:ext>
            </a:extLst>
          </p:cNvPr>
          <p:cNvSpPr txBox="1"/>
          <p:nvPr/>
        </p:nvSpPr>
        <p:spPr>
          <a:xfrm>
            <a:off x="1592827" y="2586240"/>
            <a:ext cx="6843250" cy="1442618"/>
          </a:xfrm>
          <a:prstGeom prst="rect">
            <a:avLst/>
          </a:prstGeom>
          <a:noFill/>
        </p:spPr>
        <p:txBody>
          <a:bodyPr wrap="square" lIns="0" tIns="0" rIns="0" bIns="0" rtlCol="0" anchor="t">
            <a:noAutofit/>
          </a:bodyPr>
          <a:lstStyle/>
          <a:p>
            <a:pPr>
              <a:lnSpc>
                <a:spcPct val="85000"/>
              </a:lnSpc>
              <a:spcAft>
                <a:spcPts val="1400"/>
              </a:spcAft>
            </a:pPr>
            <a:endParaRPr lang="en-US" sz="2000" b="1" dirty="0">
              <a:solidFill>
                <a:srgbClr val="F36E4E"/>
              </a:solidFill>
              <a:latin typeface="Roboto Black" panose="02000000000000000000" pitchFamily="2" charset="0"/>
              <a:ea typeface="Roboto Black" panose="02000000000000000000" pitchFamily="2" charset="0"/>
            </a:endParaRPr>
          </a:p>
          <a:p>
            <a:pPr marL="800100" lvl="1" indent="-342900">
              <a:spcAft>
                <a:spcPts val="600"/>
              </a:spcAft>
              <a:buFont typeface="Arial" panose="020B0604020202020204" pitchFamily="34" charset="0"/>
              <a:buChar char="•"/>
            </a:pPr>
            <a:r>
              <a:rPr lang="en-US" dirty="0" err="1">
                <a:solidFill>
                  <a:srgbClr val="161F48"/>
                </a:solidFill>
                <a:latin typeface="Roboto Medium"/>
                <a:ea typeface="Roboto Medium"/>
              </a:rPr>
              <a:t>Atención</a:t>
            </a:r>
            <a:r>
              <a:rPr lang="en-US" dirty="0">
                <a:solidFill>
                  <a:srgbClr val="161F48"/>
                </a:solidFill>
                <a:latin typeface="Roboto Medium"/>
                <a:ea typeface="Roboto Medium"/>
              </a:rPr>
              <a:t> al </a:t>
            </a:r>
            <a:r>
              <a:rPr lang="en-US" dirty="0" err="1">
                <a:solidFill>
                  <a:srgbClr val="161F48"/>
                </a:solidFill>
                <a:latin typeface="Roboto Medium"/>
                <a:ea typeface="Roboto Medium"/>
              </a:rPr>
              <a:t>cliente</a:t>
            </a:r>
            <a:r>
              <a:rPr lang="en-US" dirty="0">
                <a:solidFill>
                  <a:srgbClr val="161F48"/>
                </a:solidFill>
                <a:latin typeface="Roboto Medium"/>
                <a:ea typeface="Roboto Medium"/>
              </a:rPr>
              <a:t>: 609-292-7060</a:t>
            </a:r>
          </a:p>
          <a:p>
            <a:pPr marL="800100" lvl="1" indent="-342900">
              <a:spcAft>
                <a:spcPts val="600"/>
              </a:spcAft>
              <a:buFont typeface="Arial" panose="020B0604020202020204" pitchFamily="34" charset="0"/>
              <a:buChar char="•"/>
            </a:pPr>
            <a:r>
              <a:rPr lang="en-US" dirty="0" err="1">
                <a:solidFill>
                  <a:srgbClr val="161F48"/>
                </a:solidFill>
                <a:latin typeface="Roboto Medium"/>
                <a:ea typeface="Roboto Medium"/>
              </a:rPr>
              <a:t>Sitio</a:t>
            </a:r>
            <a:r>
              <a:rPr lang="en-US" dirty="0">
                <a:solidFill>
                  <a:srgbClr val="161F48"/>
                </a:solidFill>
                <a:latin typeface="Roboto Medium"/>
                <a:ea typeface="Roboto Medium"/>
              </a:rPr>
              <a:t> web: </a:t>
            </a:r>
            <a:r>
              <a:rPr lang="en-US" sz="1800" b="1" dirty="0">
                <a:solidFill>
                  <a:srgbClr val="2D98AF"/>
                </a:solidFill>
                <a:latin typeface="Roboto"/>
                <a:ea typeface="Roboto"/>
              </a:rPr>
              <a:t>myleavebenefits.nj.gov </a:t>
            </a:r>
            <a:r>
              <a:rPr lang="en-US" dirty="0">
                <a:solidFill>
                  <a:srgbClr val="161F48"/>
                </a:solidFill>
                <a:latin typeface="Roboto Medium"/>
                <a:ea typeface="Roboto Medium"/>
              </a:rPr>
              <a:t>/ </a:t>
            </a:r>
            <a:r>
              <a:rPr lang="en-US" dirty="0" err="1">
                <a:solidFill>
                  <a:srgbClr val="161F48"/>
                </a:solidFill>
                <a:latin typeface="Roboto Medium"/>
                <a:ea typeface="Roboto Medium"/>
              </a:rPr>
              <a:t>haga</a:t>
            </a:r>
            <a:r>
              <a:rPr lang="en-US" dirty="0">
                <a:solidFill>
                  <a:srgbClr val="161F48"/>
                </a:solidFill>
                <a:latin typeface="Roboto Medium"/>
                <a:ea typeface="Roboto Medium"/>
              </a:rPr>
              <a:t> </a:t>
            </a:r>
            <a:r>
              <a:rPr lang="en-US" dirty="0" err="1">
                <a:solidFill>
                  <a:srgbClr val="161F48"/>
                </a:solidFill>
                <a:latin typeface="Roboto Medium"/>
                <a:ea typeface="Roboto Medium"/>
              </a:rPr>
              <a:t>clic</a:t>
            </a:r>
            <a:r>
              <a:rPr lang="en-US" dirty="0">
                <a:solidFill>
                  <a:srgbClr val="161F48"/>
                </a:solidFill>
                <a:latin typeface="Roboto Medium"/>
                <a:ea typeface="Roboto Medium"/>
              </a:rPr>
              <a:t> </a:t>
            </a:r>
            <a:r>
              <a:rPr lang="en-US" dirty="0" err="1">
                <a:solidFill>
                  <a:srgbClr val="161F48"/>
                </a:solidFill>
                <a:latin typeface="Roboto Medium"/>
                <a:ea typeface="Roboto Medium"/>
              </a:rPr>
              <a:t>en</a:t>
            </a:r>
            <a:r>
              <a:rPr lang="en-US" dirty="0">
                <a:solidFill>
                  <a:srgbClr val="161F48"/>
                </a:solidFill>
                <a:latin typeface="Roboto Medium"/>
                <a:ea typeface="Roboto Medium"/>
              </a:rPr>
              <a:t> “Need help?” (“¿</a:t>
            </a:r>
            <a:r>
              <a:rPr lang="en-US" dirty="0" err="1">
                <a:solidFill>
                  <a:srgbClr val="161F48"/>
                </a:solidFill>
                <a:latin typeface="Roboto Medium"/>
                <a:ea typeface="Roboto Medium"/>
              </a:rPr>
              <a:t>Necesita</a:t>
            </a:r>
            <a:r>
              <a:rPr lang="en-US" dirty="0">
                <a:solidFill>
                  <a:srgbClr val="161F48"/>
                </a:solidFill>
                <a:latin typeface="Roboto Medium"/>
                <a:ea typeface="Roboto Medium"/>
              </a:rPr>
              <a:t> </a:t>
            </a:r>
            <a:r>
              <a:rPr lang="en-US" dirty="0" err="1">
                <a:solidFill>
                  <a:srgbClr val="161F48"/>
                </a:solidFill>
                <a:latin typeface="Roboto Medium"/>
                <a:ea typeface="Roboto Medium"/>
              </a:rPr>
              <a:t>ayuda</a:t>
            </a:r>
            <a:r>
              <a:rPr lang="en-US" dirty="0">
                <a:solidFill>
                  <a:srgbClr val="161F48"/>
                </a:solidFill>
                <a:latin typeface="Roboto Medium"/>
                <a:ea typeface="Roboto Medium"/>
              </a:rPr>
              <a:t>?”)</a:t>
            </a:r>
          </a:p>
          <a:p>
            <a:pPr marL="800100" lvl="1" indent="-342900">
              <a:spcAft>
                <a:spcPts val="600"/>
              </a:spcAft>
              <a:buFont typeface="Arial" panose="020B0604020202020204" pitchFamily="34" charset="0"/>
              <a:buChar char="•"/>
            </a:pPr>
            <a:r>
              <a:rPr lang="en-US" dirty="0" err="1">
                <a:solidFill>
                  <a:srgbClr val="161F48"/>
                </a:solidFill>
                <a:latin typeface="Roboto Medium"/>
                <a:ea typeface="Roboto Medium"/>
              </a:rPr>
              <a:t>Dirección</a:t>
            </a:r>
            <a:r>
              <a:rPr lang="en-US" dirty="0">
                <a:solidFill>
                  <a:srgbClr val="161F48"/>
                </a:solidFill>
                <a:latin typeface="Roboto Medium"/>
                <a:ea typeface="Roboto Medium"/>
              </a:rPr>
              <a:t> postal:</a:t>
            </a:r>
          </a:p>
          <a:p>
            <a:pPr lvl="2">
              <a:spcAft>
                <a:spcPts val="600"/>
              </a:spcAft>
            </a:pPr>
            <a:r>
              <a:rPr lang="en-US" dirty="0">
                <a:solidFill>
                  <a:srgbClr val="161F48"/>
                </a:solidFill>
                <a:latin typeface="Roboto Medium"/>
                <a:ea typeface="Roboto Medium"/>
              </a:rPr>
              <a:t>NJ Department of Labor &amp; Workforce Development</a:t>
            </a:r>
          </a:p>
          <a:p>
            <a:pPr lvl="2">
              <a:spcAft>
                <a:spcPts val="600"/>
              </a:spcAft>
            </a:pPr>
            <a:r>
              <a:rPr lang="en-US" dirty="0">
                <a:solidFill>
                  <a:srgbClr val="161F48"/>
                </a:solidFill>
                <a:latin typeface="Roboto Medium"/>
                <a:ea typeface="Roboto Medium"/>
              </a:rPr>
              <a:t>Division of Temporary Disability &amp; Family Leave Insurance</a:t>
            </a:r>
          </a:p>
          <a:p>
            <a:pPr lvl="2">
              <a:spcAft>
                <a:spcPts val="600"/>
              </a:spcAft>
            </a:pPr>
            <a:r>
              <a:rPr lang="en-US" dirty="0">
                <a:solidFill>
                  <a:srgbClr val="161F48"/>
                </a:solidFill>
                <a:latin typeface="Roboto Medium"/>
                <a:ea typeface="Roboto Medium"/>
              </a:rPr>
              <a:t>PO Box 387</a:t>
            </a:r>
          </a:p>
          <a:p>
            <a:pPr lvl="2">
              <a:spcAft>
                <a:spcPts val="600"/>
              </a:spcAft>
            </a:pPr>
            <a:r>
              <a:rPr lang="en-US" dirty="0">
                <a:solidFill>
                  <a:srgbClr val="161F48"/>
                </a:solidFill>
                <a:latin typeface="Roboto Medium"/>
                <a:ea typeface="Roboto Medium"/>
              </a:rPr>
              <a:t>Trenton, NJ 08625-0387</a:t>
            </a:r>
          </a:p>
          <a:p>
            <a:pPr marL="801370" lvl="2" indent="-285750">
              <a:spcAft>
                <a:spcPts val="600"/>
              </a:spcAft>
              <a:buFont typeface="Arial" panose="020B0604020202020204" pitchFamily="34" charset="0"/>
              <a:buChar char="•"/>
            </a:pPr>
            <a:r>
              <a:rPr lang="en-US" dirty="0">
                <a:solidFill>
                  <a:srgbClr val="161F48"/>
                </a:solidFill>
                <a:latin typeface="Roboto Medium"/>
                <a:ea typeface="Roboto Medium"/>
              </a:rPr>
              <a:t>Fax: 609-984-4138</a:t>
            </a:r>
          </a:p>
        </p:txBody>
      </p:sp>
      <p:sp>
        <p:nvSpPr>
          <p:cNvPr id="2" name="TextBox 1">
            <a:extLst>
              <a:ext uri="{FF2B5EF4-FFF2-40B4-BE49-F238E27FC236}">
                <a16:creationId xmlns:a16="http://schemas.microsoft.com/office/drawing/2014/main" id="{E8247A8C-3291-A9F1-9A04-041B2D822EC5}"/>
              </a:ext>
            </a:extLst>
          </p:cNvPr>
          <p:cNvSpPr txBox="1"/>
          <p:nvPr/>
        </p:nvSpPr>
        <p:spPr>
          <a:xfrm>
            <a:off x="222286" y="2404226"/>
            <a:ext cx="6680538" cy="535484"/>
          </a:xfrm>
          <a:prstGeom prst="rect">
            <a:avLst/>
          </a:prstGeom>
          <a:noFill/>
        </p:spPr>
        <p:txBody>
          <a:bodyPr wrap="square" lIns="0" tIns="0" rIns="0" bIns="0" rtlCol="0">
            <a:noAutofit/>
          </a:bodyPr>
          <a:lstStyle/>
          <a:p>
            <a:pPr>
              <a:lnSpc>
                <a:spcPct val="85000"/>
              </a:lnSpc>
              <a:spcAft>
                <a:spcPts val="1400"/>
              </a:spcAft>
            </a:pPr>
            <a:r>
              <a:rPr lang="es-VE" b="1" dirty="0">
                <a:solidFill>
                  <a:srgbClr val="F36E4E"/>
                </a:solidFill>
                <a:latin typeface="Roboto" panose="02000000000000000000" pitchFamily="2" charset="0"/>
                <a:ea typeface="Roboto" panose="02000000000000000000" pitchFamily="2" charset="0"/>
              </a:rPr>
              <a:t>PARA MÁS INFORMACIÓN O AYUDA CON UN RECLAMO DE SEGURO DE INCAPACIDAD TEMPORAL O DE LICENCIA FAMILIAR</a:t>
            </a:r>
            <a:r>
              <a:rPr lang="en-US" sz="2000" b="1" dirty="0">
                <a:solidFill>
                  <a:srgbClr val="F36E4E"/>
                </a:solidFill>
                <a:latin typeface="Roboto" panose="02000000000000000000" pitchFamily="2" charset="0"/>
                <a:ea typeface="Roboto" panose="02000000000000000000" pitchFamily="2" charset="0"/>
              </a:rPr>
              <a:t>:</a:t>
            </a:r>
            <a:endParaRPr lang="en-US" sz="2000" b="1" dirty="0">
              <a:solidFill>
                <a:srgbClr val="F36E4E"/>
              </a:solidFill>
              <a:latin typeface="Roboto Black" panose="02000000000000000000" pitchFamily="2" charset="0"/>
              <a:ea typeface="Roboto Black" panose="02000000000000000000" pitchFamily="2" charset="0"/>
            </a:endParaRPr>
          </a:p>
        </p:txBody>
      </p:sp>
    </p:spTree>
    <p:extLst>
      <p:ext uri="{BB962C8B-B14F-4D97-AF65-F5344CB8AC3E}">
        <p14:creationId xmlns:p14="http://schemas.microsoft.com/office/powerpoint/2010/main" val="346545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212651" y="451086"/>
            <a:ext cx="8919934" cy="1029021"/>
          </a:xfrm>
          <a:prstGeom prst="rect">
            <a:avLst/>
          </a:prstGeom>
          <a:noFill/>
        </p:spPr>
        <p:txBody>
          <a:bodyPr wrap="square" lIns="0" tIns="0" rIns="0" bIns="0" rtlCol="0">
            <a:noAutofit/>
          </a:bodyPr>
          <a:lstStyle/>
          <a:p>
            <a:r>
              <a:rPr lang="es-US" sz="3000" b="1" dirty="0">
                <a:solidFill>
                  <a:srgbClr val="161F48"/>
                </a:solidFill>
                <a:latin typeface="Roboto Black" panose="02000000000000000000" pitchFamily="2" charset="0"/>
                <a:ea typeface="Roboto Black" panose="02000000000000000000" pitchFamily="2" charset="0"/>
              </a:rPr>
              <a:t>LA LICENCIA FAMILIAR Y MÉDICA PAGADA DE NJ</a:t>
            </a:r>
            <a:r>
              <a:rPr lang="en-US" sz="3000" b="1" dirty="0">
                <a:solidFill>
                  <a:srgbClr val="161F48"/>
                </a:solidFill>
                <a:latin typeface="Roboto Black" panose="02000000000000000000" pitchFamily="2" charset="0"/>
                <a:ea typeface="Roboto Black" panose="02000000000000000000" pitchFamily="2" charset="0"/>
              </a:rPr>
              <a:t>:</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3166340"/>
            <a:ext cx="8250458" cy="2320059"/>
          </a:xfrm>
          <a:prstGeom prst="rect">
            <a:avLst/>
          </a:prstGeom>
          <a:noFill/>
        </p:spPr>
        <p:txBody>
          <a:bodyPr wrap="square" lIns="0" tIns="0" rIns="0" bIns="0" rtlCol="0">
            <a:noAutofit/>
          </a:bodyPr>
          <a:lstStyle/>
          <a:p>
            <a:pPr marL="457200" indent="-457200">
              <a:lnSpc>
                <a:spcPct val="95000"/>
              </a:lnSpc>
              <a:spcAft>
                <a:spcPts val="600"/>
              </a:spcAft>
              <a:buFont typeface="Arial" panose="020B0604020202020204" pitchFamily="34" charset="0"/>
              <a:buChar char="•"/>
            </a:pPr>
            <a:r>
              <a:rPr lang="es-US" sz="2600" b="1" dirty="0">
                <a:solidFill>
                  <a:srgbClr val="F36E4E"/>
                </a:solidFill>
                <a:latin typeface="Roboto Medium" panose="02000000000000000000" pitchFamily="2" charset="0"/>
                <a:ea typeface="Roboto Medium" panose="02000000000000000000" pitchFamily="2" charset="0"/>
              </a:rPr>
              <a:t>SEGURO DE INCAPACIDAD TEMPORAL DE NJ (TDI)</a:t>
            </a:r>
          </a:p>
          <a:p>
            <a:pPr marL="457200" indent="-457200">
              <a:lnSpc>
                <a:spcPct val="95000"/>
              </a:lnSpc>
              <a:spcAft>
                <a:spcPts val="600"/>
              </a:spcAft>
              <a:buFont typeface="Arial" panose="020B0604020202020204" pitchFamily="34" charset="0"/>
              <a:buChar char="•"/>
            </a:pPr>
            <a:r>
              <a:rPr lang="es-US" sz="2600" b="1" dirty="0">
                <a:solidFill>
                  <a:srgbClr val="F36E4E"/>
                </a:solidFill>
                <a:latin typeface="Roboto Medium" panose="02000000000000000000" pitchFamily="2" charset="0"/>
                <a:ea typeface="Roboto Medium" panose="02000000000000000000" pitchFamily="2" charset="0"/>
              </a:rPr>
              <a:t>SEGURO DE LICENCIA FAMILIAR DE NJ (FLI)</a:t>
            </a:r>
          </a:p>
          <a:p>
            <a:pPr marL="457200" indent="-457200">
              <a:lnSpc>
                <a:spcPct val="95000"/>
              </a:lnSpc>
              <a:spcAft>
                <a:spcPts val="600"/>
              </a:spcAft>
              <a:buFont typeface="Arial" panose="020B0604020202020204" pitchFamily="34" charset="0"/>
              <a:buChar char="•"/>
            </a:pPr>
            <a:r>
              <a:rPr lang="es-US" sz="2600" b="1" dirty="0">
                <a:solidFill>
                  <a:srgbClr val="F36E4E"/>
                </a:solidFill>
                <a:latin typeface="Roboto Medium" panose="02000000000000000000" pitchFamily="2" charset="0"/>
                <a:ea typeface="Roboto Medium" panose="02000000000000000000" pitchFamily="2" charset="0"/>
              </a:rPr>
              <a:t>LEYES ESTATALES Y FEDERALES DE PROTECCIÓN DEL EMPLEO</a:t>
            </a:r>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38663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409658" y="551352"/>
            <a:ext cx="8628017" cy="1467836"/>
          </a:xfrm>
          <a:prstGeom prst="rect">
            <a:avLst/>
          </a:prstGeom>
          <a:noFill/>
        </p:spPr>
        <p:txBody>
          <a:bodyPr wrap="square" lIns="0" tIns="0" rIns="0" bIns="0" rtlCol="0">
            <a:noAutofit/>
          </a:bodyPr>
          <a:lstStyle/>
          <a:p>
            <a:pPr>
              <a:lnSpc>
                <a:spcPct val="85000"/>
              </a:lnSpc>
            </a:pPr>
            <a:r>
              <a:rPr lang="en-US" sz="3400" b="1" dirty="0">
                <a:solidFill>
                  <a:srgbClr val="2D98AF"/>
                </a:solidFill>
                <a:latin typeface="Roboto Black" panose="02000000000000000000" pitchFamily="2" charset="0"/>
                <a:ea typeface="Roboto Black" panose="02000000000000000000" pitchFamily="2" charset="0"/>
              </a:rPr>
              <a:t>SEGURO DE INCAPACIDAD TEMPORAL </a:t>
            </a:r>
          </a:p>
          <a:p>
            <a:pPr>
              <a:lnSpc>
                <a:spcPct val="85000"/>
              </a:lnSpc>
            </a:pPr>
            <a:r>
              <a:rPr lang="en-US" sz="3400" b="1" dirty="0">
                <a:solidFill>
                  <a:srgbClr val="2D98AF"/>
                </a:solidFill>
                <a:latin typeface="Roboto Black" panose="02000000000000000000" pitchFamily="2" charset="0"/>
                <a:ea typeface="Roboto Black" panose="02000000000000000000" pitchFamily="2" charset="0"/>
              </a:rPr>
              <a:t>Y SEGURO DE LICENCIA FAMILIAR DE NJ </a:t>
            </a:r>
          </a:p>
        </p:txBody>
      </p:sp>
      <p:sp>
        <p:nvSpPr>
          <p:cNvPr id="5" name="TextBox 4">
            <a:extLst>
              <a:ext uri="{FF2B5EF4-FFF2-40B4-BE49-F238E27FC236}">
                <a16:creationId xmlns:a16="http://schemas.microsoft.com/office/drawing/2014/main" id="{73B3A264-576E-CD1A-10DC-15DD47ABFCC0}"/>
              </a:ext>
            </a:extLst>
          </p:cNvPr>
          <p:cNvSpPr txBox="1"/>
          <p:nvPr/>
        </p:nvSpPr>
        <p:spPr>
          <a:xfrm>
            <a:off x="529618" y="2201138"/>
            <a:ext cx="7686651" cy="4265022"/>
          </a:xfrm>
          <a:prstGeom prst="rect">
            <a:avLst/>
          </a:prstGeom>
          <a:noFill/>
        </p:spPr>
        <p:txBody>
          <a:bodyPr wrap="square" lIns="0" tIns="0" rIns="0" bIns="0" rtlCol="0">
            <a:noAutofit/>
          </a:bodyPr>
          <a:lstStyle/>
          <a:p>
            <a:pPr>
              <a:lnSpc>
                <a:spcPct val="95000"/>
              </a:lnSpc>
              <a:spcAft>
                <a:spcPts val="600"/>
              </a:spcAft>
              <a:buClr>
                <a:srgbClr val="F36E4E"/>
              </a:buClr>
            </a:pPr>
            <a:r>
              <a:rPr lang="es-VE" sz="2400" dirty="0">
                <a:solidFill>
                  <a:srgbClr val="161F48"/>
                </a:solidFill>
                <a:latin typeface="Roboto Medium" panose="02000000000000000000" pitchFamily="2" charset="0"/>
                <a:ea typeface="Roboto Medium" panose="02000000000000000000" pitchFamily="2" charset="0"/>
              </a:rPr>
              <a:t>Beneficios en efectivo para cuando tenga que dejar de trabajar para:</a:t>
            </a:r>
          </a:p>
          <a:p>
            <a:pPr marL="342900" indent="-342900">
              <a:lnSpc>
                <a:spcPct val="95000"/>
              </a:lnSpc>
              <a:spcAft>
                <a:spcPts val="600"/>
              </a:spcAft>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Cuidar su propia salud física o mental o la de un ser querido</a:t>
            </a:r>
          </a:p>
          <a:p>
            <a:pPr marL="342900" indent="-342900">
              <a:lnSpc>
                <a:spcPct val="95000"/>
              </a:lnSpc>
              <a:spcAft>
                <a:spcPts val="600"/>
              </a:spcAft>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Cuidar de usted misma durante el embarazo o la recuperación del parto</a:t>
            </a:r>
          </a:p>
          <a:p>
            <a:pPr marL="342900" indent="-342900">
              <a:lnSpc>
                <a:spcPct val="95000"/>
              </a:lnSpc>
              <a:spcAft>
                <a:spcPts val="600"/>
              </a:spcAft>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Vincularse con un recién nacido</a:t>
            </a:r>
          </a:p>
          <a:p>
            <a:pPr marL="342900" indent="-342900">
              <a:lnSpc>
                <a:spcPct val="95000"/>
              </a:lnSpc>
              <a:spcAft>
                <a:spcPts val="600"/>
              </a:spcAft>
              <a:buClr>
                <a:srgbClr val="F36E4E"/>
              </a:buClr>
              <a:buFont typeface="Arial" panose="020B0604020202020204" pitchFamily="34" charset="0"/>
              <a:buChar char="•"/>
            </a:pPr>
            <a:r>
              <a:rPr lang="es-VE" sz="2400" dirty="0">
                <a:solidFill>
                  <a:srgbClr val="161F48"/>
                </a:solidFill>
                <a:latin typeface="Roboto Medium" panose="02000000000000000000" pitchFamily="2" charset="0"/>
                <a:ea typeface="Roboto Medium" panose="02000000000000000000" pitchFamily="2" charset="0"/>
              </a:rPr>
              <a:t>Afrontar violencia domestica o sexual </a:t>
            </a:r>
          </a:p>
          <a:p>
            <a:pPr marL="233363" indent="-233363">
              <a:lnSpc>
                <a:spcPct val="95000"/>
              </a:lnSpc>
              <a:spcAft>
                <a:spcPts val="600"/>
              </a:spcAft>
            </a:pPr>
            <a:endParaRPr lang="en-US" sz="2400" dirty="0">
              <a:solidFill>
                <a:srgbClr val="161F48"/>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pPr marL="233363" indent="-233363"/>
            <a:endParaRPr lang="en-US" sz="2400" dirty="0">
              <a:solidFill>
                <a:srgbClr val="F36E4E"/>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044139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312DF46-34B8-2544-8150-D6A391F5767B}"/>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5295E27-F84C-C345-A5CE-A60A2E792ABB}"/>
              </a:ext>
            </a:extLst>
          </p:cNvPr>
          <p:cNvSpPr txBox="1"/>
          <p:nvPr/>
        </p:nvSpPr>
        <p:spPr>
          <a:xfrm>
            <a:off x="355646" y="333144"/>
            <a:ext cx="8628017" cy="679270"/>
          </a:xfrm>
          <a:prstGeom prst="rect">
            <a:avLst/>
          </a:prstGeom>
          <a:noFill/>
        </p:spPr>
        <p:txBody>
          <a:bodyPr wrap="square" lIns="0" tIns="0" rIns="0" bIns="0" rtlCol="0">
            <a:noAutofit/>
          </a:bodyPr>
          <a:lstStyle/>
          <a:p>
            <a:r>
              <a:rPr lang="en-US" sz="3600" b="1" dirty="0">
                <a:solidFill>
                  <a:schemeClr val="bg1"/>
                </a:solidFill>
                <a:latin typeface="Roboto Black" panose="02000000000000000000" pitchFamily="2" charset="0"/>
                <a:ea typeface="Roboto Black" panose="02000000000000000000" pitchFamily="2" charset="0"/>
              </a:rPr>
              <a:t>REQUISITOS DEL EMPLEADOR</a:t>
            </a:r>
          </a:p>
        </p:txBody>
      </p:sp>
      <p:sp>
        <p:nvSpPr>
          <p:cNvPr id="7" name="TextBox 6">
            <a:extLst>
              <a:ext uri="{FF2B5EF4-FFF2-40B4-BE49-F238E27FC236}">
                <a16:creationId xmlns:a16="http://schemas.microsoft.com/office/drawing/2014/main" id="{04E0C7B0-3EDA-FF47-9E7F-C7A4CD44C195}"/>
              </a:ext>
            </a:extLst>
          </p:cNvPr>
          <p:cNvSpPr txBox="1"/>
          <p:nvPr/>
        </p:nvSpPr>
        <p:spPr>
          <a:xfrm>
            <a:off x="444137" y="1345558"/>
            <a:ext cx="8257411" cy="4072661"/>
          </a:xfrm>
          <a:prstGeom prst="rect">
            <a:avLst/>
          </a:prstGeom>
          <a:noFill/>
        </p:spPr>
        <p:txBody>
          <a:bodyPr wrap="square" lIns="0" tIns="0" rIns="0" bIns="0" rtlCol="0" anchor="t">
            <a:noAutofit/>
          </a:bodyPr>
          <a:lstStyle/>
          <a:p>
            <a:pPr>
              <a:lnSpc>
                <a:spcPct val="95000"/>
              </a:lnSpc>
            </a:pPr>
            <a:endParaRPr lang="es-VE" sz="2000" dirty="0">
              <a:solidFill>
                <a:srgbClr val="161F48"/>
              </a:solidFill>
              <a:latin typeface="Roboto Medium" panose="020B0604020202020204" charset="0"/>
              <a:ea typeface="Roboto Medium" panose="020B0604020202020204" charset="0"/>
            </a:endParaRPr>
          </a:p>
          <a:p>
            <a:pPr>
              <a:lnSpc>
                <a:spcPct val="95000"/>
              </a:lnSpc>
            </a:pPr>
            <a:r>
              <a:rPr lang="es-VE" sz="2000" dirty="0">
                <a:solidFill>
                  <a:srgbClr val="161F48"/>
                </a:solidFill>
                <a:latin typeface="Roboto Medium" panose="020B0604020202020204" charset="0"/>
                <a:ea typeface="Roboto Medium" panose="020B0604020202020204" charset="0"/>
              </a:rPr>
              <a:t>Los empleadores de NJ están obligados a participar en estos programas o a proporcionar a los empleados cobertura a través de un plan de seguro privado</a:t>
            </a:r>
            <a:endParaRPr lang="es-VE" sz="2000" dirty="0">
              <a:solidFill>
                <a:srgbClr val="161F48"/>
              </a:solidFill>
              <a:latin typeface="Roboto Medium"/>
              <a:ea typeface="Roboto Medium"/>
            </a:endParaRPr>
          </a:p>
          <a:p>
            <a:pPr>
              <a:lnSpc>
                <a:spcPct val="95000"/>
              </a:lnSpc>
            </a:pPr>
            <a:r>
              <a:rPr lang="es-VE" sz="2000" dirty="0">
                <a:solidFill>
                  <a:srgbClr val="F36E4E"/>
                </a:solidFill>
                <a:latin typeface="Roboto Medium" panose="02000000000000000000" pitchFamily="2" charset="0"/>
                <a:ea typeface="Roboto Medium" panose="02000000000000000000" pitchFamily="2" charset="0"/>
              </a:rPr>
              <a:t>•</a:t>
            </a:r>
            <a:r>
              <a:rPr lang="es-VE" sz="2800" dirty="0">
                <a:solidFill>
                  <a:srgbClr val="F36E4E"/>
                </a:solidFill>
                <a:latin typeface="Roboto Medium" panose="02000000000000000000" pitchFamily="2" charset="0"/>
                <a:ea typeface="Roboto Medium" panose="02000000000000000000" pitchFamily="2" charset="0"/>
              </a:rPr>
              <a:t>  </a:t>
            </a:r>
            <a:r>
              <a:rPr lang="es-VE" sz="2000" dirty="0">
                <a:solidFill>
                  <a:srgbClr val="161F48"/>
                </a:solidFill>
                <a:latin typeface="Roboto Medium" panose="02000000000000000000" pitchFamily="2" charset="0"/>
                <a:ea typeface="Roboto Medium" panose="02000000000000000000" pitchFamily="2" charset="0"/>
              </a:rPr>
              <a:t>El gobierno federal está exento</a:t>
            </a:r>
          </a:p>
          <a:p>
            <a:pPr marL="233045" indent="-233045">
              <a:lnSpc>
                <a:spcPct val="95000"/>
              </a:lnSpc>
              <a:spcAft>
                <a:spcPts val="600"/>
              </a:spcAft>
            </a:pPr>
            <a:r>
              <a:rPr lang="es-VE" sz="2000" dirty="0">
                <a:solidFill>
                  <a:srgbClr val="F36E4E"/>
                </a:solidFill>
                <a:latin typeface="Roboto Medium" panose="02000000000000000000" pitchFamily="2" charset="0"/>
                <a:ea typeface="Roboto Medium" panose="02000000000000000000" pitchFamily="2" charset="0"/>
              </a:rPr>
              <a:t>•</a:t>
            </a:r>
            <a:r>
              <a:rPr lang="es-VE" sz="2800" dirty="0">
                <a:solidFill>
                  <a:srgbClr val="F36E4E"/>
                </a:solidFill>
                <a:latin typeface="Roboto Medium" panose="02000000000000000000" pitchFamily="2" charset="0"/>
                <a:ea typeface="Roboto Medium" panose="02000000000000000000" pitchFamily="2" charset="0"/>
              </a:rPr>
              <a:t>	</a:t>
            </a:r>
            <a:r>
              <a:rPr lang="es-VE" sz="2000" dirty="0">
                <a:solidFill>
                  <a:srgbClr val="F36E4E"/>
                </a:solidFill>
                <a:latin typeface="Roboto Medium" panose="02000000000000000000" pitchFamily="2" charset="0"/>
                <a:ea typeface="Roboto Medium" panose="02000000000000000000" pitchFamily="2" charset="0"/>
              </a:rPr>
              <a:t>La Incapacidad Temporal </a:t>
            </a:r>
            <a:r>
              <a:rPr lang="es-US" sz="2000" dirty="0">
                <a:solidFill>
                  <a:srgbClr val="161F48"/>
                </a:solidFill>
                <a:latin typeface="Roboto Medium" panose="02000000000000000000" pitchFamily="2" charset="0"/>
                <a:ea typeface="Roboto Medium" panose="02000000000000000000" pitchFamily="2" charset="0"/>
              </a:rPr>
              <a:t>es opcional para los gobiernos locales, por ejemplo, condados, municipios y distritos escolares</a:t>
            </a:r>
            <a:endParaRPr lang="es-VE"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r>
              <a:rPr lang="es-VE" sz="2000" b="0" i="0" dirty="0">
                <a:solidFill>
                  <a:srgbClr val="F36E4E"/>
                </a:solidFill>
                <a:effectLst/>
                <a:latin typeface="Roboto Medium" panose="02000000000000000000" pitchFamily="2" charset="0"/>
                <a:ea typeface="Roboto Medium" panose="02000000000000000000" pitchFamily="2" charset="0"/>
              </a:rPr>
              <a:t>	</a:t>
            </a:r>
          </a:p>
          <a:p>
            <a:pPr marL="233045" indent="-233045">
              <a:lnSpc>
                <a:spcPct val="95000"/>
              </a:lnSpc>
              <a:spcAft>
                <a:spcPts val="600"/>
              </a:spcAft>
            </a:pPr>
            <a:r>
              <a:rPr lang="es-VE" sz="2000" dirty="0">
                <a:solidFill>
                  <a:srgbClr val="F36E4E"/>
                </a:solidFill>
                <a:latin typeface="Roboto Medium" panose="02000000000000000000" pitchFamily="2" charset="0"/>
                <a:ea typeface="Roboto Medium" panose="02000000000000000000" pitchFamily="2" charset="0"/>
              </a:rPr>
              <a:t>	</a:t>
            </a:r>
            <a:r>
              <a:rPr lang="es-US" sz="2000" b="0" i="0" dirty="0">
                <a:solidFill>
                  <a:srgbClr val="151F48"/>
                </a:solidFill>
                <a:effectLst/>
                <a:latin typeface="Roboto Medium" panose="02000000000000000000" pitchFamily="2" charset="0"/>
                <a:ea typeface="Roboto Medium" panose="02000000000000000000" pitchFamily="2" charset="0"/>
              </a:rPr>
              <a:t>Si su empleador está cubierto, está obligado a establecer deducciones de nómina para usted. Si cree que está cubierto por el programa pero no se han hecho las deducciones en nómina, </a:t>
            </a:r>
            <a:r>
              <a:rPr lang="es-ES" sz="2000" b="0" i="0" dirty="0">
                <a:solidFill>
                  <a:srgbClr val="151F48"/>
                </a:solidFill>
                <a:effectLst/>
                <a:latin typeface="Roboto Medium" panose="02000000000000000000" pitchFamily="2" charset="0"/>
                <a:ea typeface="Roboto Medium" panose="02000000000000000000" pitchFamily="2" charset="0"/>
              </a:rPr>
              <a:t>se le anima a presentar una solicitud ya que puede haber sido un error.</a:t>
            </a:r>
            <a:endParaRPr lang="es-VE" sz="2000" dirty="0">
              <a:solidFill>
                <a:srgbClr val="161F48"/>
              </a:solidFill>
              <a:latin typeface="Roboto Medium" panose="02000000000000000000" pitchFamily="2" charset="0"/>
              <a:ea typeface="Roboto Medium" panose="02000000000000000000" pitchFamily="2" charset="0"/>
            </a:endParaRPr>
          </a:p>
          <a:p>
            <a:pPr marL="233045" indent="-233045">
              <a:lnSpc>
                <a:spcPct val="95000"/>
              </a:lnSpc>
              <a:spcAft>
                <a:spcPts val="600"/>
              </a:spcAft>
            </a:pPr>
            <a:endParaRPr lang="en-US" sz="2000" dirty="0">
              <a:solidFill>
                <a:srgbClr val="161F48"/>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pPr marL="233045" indent="-233045"/>
            <a:endParaRPr lang="en-US" sz="2000" dirty="0">
              <a:solidFill>
                <a:srgbClr val="F36E4E"/>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a:p>
            <a:endParaRPr lang="en-US" sz="20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53605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11415"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333103" y="451086"/>
            <a:ext cx="8799482" cy="1029021"/>
          </a:xfrm>
          <a:prstGeom prst="rect">
            <a:avLst/>
          </a:prstGeom>
          <a:noFill/>
        </p:spPr>
        <p:txBody>
          <a:bodyPr wrap="square" lIns="0" tIns="0" rIns="0" bIns="0" rtlCol="0">
            <a:noAutofit/>
          </a:bodyPr>
          <a:lstStyle/>
          <a:p>
            <a:r>
              <a:rPr lang="en-US" sz="3200" b="1" dirty="0">
                <a:solidFill>
                  <a:srgbClr val="161F48"/>
                </a:solidFill>
                <a:latin typeface="Roboto Black" panose="02000000000000000000" pitchFamily="2" charset="0"/>
                <a:ea typeface="Roboto Black" panose="02000000000000000000" pitchFamily="2" charset="0"/>
              </a:rPr>
              <a:t>REQUISITOS DEL EMPLEADOR</a:t>
            </a: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1931192"/>
            <a:ext cx="8250458" cy="4256543"/>
          </a:xfrm>
          <a:prstGeom prst="rect">
            <a:avLst/>
          </a:prstGeom>
          <a:noFill/>
        </p:spPr>
        <p:txBody>
          <a:bodyPr wrap="square" lIns="0" tIns="0" rIns="0" bIns="0" rtlCol="0" anchor="t">
            <a:noAutofit/>
          </a:bodyPr>
          <a:lstStyle/>
          <a:p>
            <a:pPr marL="457200" indent="-457200">
              <a:lnSpc>
                <a:spcPct val="95000"/>
              </a:lnSpc>
              <a:spcAft>
                <a:spcPts val="600"/>
              </a:spcAft>
              <a:buFont typeface="Arial" panose="020B0604020202020204" pitchFamily="34" charset="0"/>
              <a:buChar char="•"/>
            </a:pPr>
            <a:endParaRPr lang="es-VE" sz="2200" b="1" dirty="0">
              <a:solidFill>
                <a:srgbClr val="F36E4E"/>
              </a:solidFill>
              <a:latin typeface="Roboto Medium" panose="02000000000000000000" pitchFamily="2" charset="0"/>
              <a:ea typeface="Roboto Medium" panose="02000000000000000000" pitchFamily="2" charset="0"/>
            </a:endParaRPr>
          </a:p>
          <a:p>
            <a:pPr marL="342900" indent="-342900">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Exhibir los carteles del </a:t>
            </a:r>
            <a:r>
              <a:rPr lang="es-VE" sz="2200" dirty="0">
                <a:solidFill>
                  <a:srgbClr val="F36E4E"/>
                </a:solidFill>
                <a:latin typeface="Roboto Medium" panose="02000000000000000000" pitchFamily="2" charset="0"/>
                <a:ea typeface="Roboto Medium" panose="02000000000000000000" pitchFamily="2" charset="0"/>
              </a:rPr>
              <a:t>Seguro de Incapacidad Temporal </a:t>
            </a:r>
            <a:r>
              <a:rPr lang="es-VE" sz="2200" dirty="0">
                <a:solidFill>
                  <a:srgbClr val="161F48"/>
                </a:solidFill>
                <a:latin typeface="Roboto Medium" panose="02000000000000000000" pitchFamily="2" charset="0"/>
                <a:ea typeface="Roboto Medium" panose="02000000000000000000" pitchFamily="2" charset="0"/>
              </a:rPr>
              <a:t>y </a:t>
            </a:r>
            <a:r>
              <a:rPr lang="es-VE" sz="2200" dirty="0">
                <a:solidFill>
                  <a:srgbClr val="F36E4E"/>
                </a:solidFill>
                <a:latin typeface="Roboto Medium" panose="02000000000000000000" pitchFamily="2" charset="0"/>
                <a:ea typeface="Roboto Medium" panose="02000000000000000000" pitchFamily="2" charset="0"/>
              </a:rPr>
              <a:t>Licencia Familiar </a:t>
            </a:r>
            <a:r>
              <a:rPr lang="es-VE" sz="2200" dirty="0">
                <a:solidFill>
                  <a:srgbClr val="161F48"/>
                </a:solidFill>
                <a:latin typeface="Roboto Medium" panose="02000000000000000000" pitchFamily="2" charset="0"/>
                <a:ea typeface="Roboto Medium" panose="02000000000000000000" pitchFamily="2" charset="0"/>
              </a:rPr>
              <a:t>en un lugar de trabajo claramente visible para los empleados</a:t>
            </a:r>
          </a:p>
          <a:p>
            <a:pPr marL="342900" indent="-342900">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Proporcionar una notificación por escrito del </a:t>
            </a:r>
            <a:r>
              <a:rPr lang="es-VE" sz="2200" dirty="0">
                <a:solidFill>
                  <a:srgbClr val="F36E4E"/>
                </a:solidFill>
                <a:latin typeface="Roboto Medium" panose="02000000000000000000" pitchFamily="2" charset="0"/>
                <a:ea typeface="Roboto Medium" panose="02000000000000000000" pitchFamily="2" charset="0"/>
              </a:rPr>
              <a:t>Seguro de Incapacidad Temporal </a:t>
            </a:r>
            <a:r>
              <a:rPr lang="es-VE" sz="2200" dirty="0">
                <a:solidFill>
                  <a:srgbClr val="161F48"/>
                </a:solidFill>
                <a:latin typeface="Roboto Medium" panose="02000000000000000000" pitchFamily="2" charset="0"/>
                <a:ea typeface="Roboto Medium" panose="02000000000000000000" pitchFamily="2" charset="0"/>
              </a:rPr>
              <a:t>y </a:t>
            </a:r>
            <a:r>
              <a:rPr lang="es-VE" sz="2200" dirty="0">
                <a:solidFill>
                  <a:srgbClr val="F36E4E"/>
                </a:solidFill>
                <a:latin typeface="Roboto Medium" panose="02000000000000000000" pitchFamily="2" charset="0"/>
                <a:ea typeface="Roboto Medium" panose="02000000000000000000" pitchFamily="2" charset="0"/>
              </a:rPr>
              <a:t>Licencia Familiar </a:t>
            </a:r>
            <a:r>
              <a:rPr lang="es-VE" sz="2200" dirty="0">
                <a:solidFill>
                  <a:srgbClr val="161F48"/>
                </a:solidFill>
                <a:latin typeface="Roboto Medium" panose="02000000000000000000" pitchFamily="2" charset="0"/>
                <a:ea typeface="Roboto Medium" panose="02000000000000000000" pitchFamily="2" charset="0"/>
              </a:rPr>
              <a:t>cuando un empleado es contratado, solicite información o notifique al empleador su necesidad una licencia</a:t>
            </a:r>
          </a:p>
          <a:p>
            <a:pPr marL="342900" indent="-342900">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Informar de los ingresos trimestrales del empleado al estado</a:t>
            </a:r>
          </a:p>
          <a:p>
            <a:pPr marL="342900" indent="-342900">
              <a:spcAft>
                <a:spcPts val="1200"/>
              </a:spcAft>
              <a:buFont typeface="Arial" panose="020B0604020202020204" pitchFamily="34" charset="0"/>
              <a:buChar char="•"/>
            </a:pPr>
            <a:r>
              <a:rPr lang="es-VE" sz="2200" dirty="0">
                <a:solidFill>
                  <a:srgbClr val="161F48"/>
                </a:solidFill>
                <a:latin typeface="Roboto Medium" panose="02000000000000000000" pitchFamily="2" charset="0"/>
                <a:ea typeface="Roboto Medium" panose="02000000000000000000" pitchFamily="2" charset="0"/>
              </a:rPr>
              <a:t>No hay una parte de la solicitud para el empleador</a:t>
            </a:r>
            <a:endParaRPr lang="es-VE"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F36E4E"/>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F36E4E"/>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a:p>
            <a:pPr marL="342900" indent="-342900">
              <a:buFont typeface="Arial" panose="020B0604020202020204" pitchFamily="34" charset="0"/>
              <a:buChar char="•"/>
            </a:pPr>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20080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71F79F-9BB1-2B42-A9E0-57045D293C20}"/>
              </a:ext>
            </a:extLst>
          </p:cNvPr>
          <p:cNvPicPr>
            <a:picLocks noChangeAspect="1"/>
          </p:cNvPicPr>
          <p:nvPr/>
        </p:nvPicPr>
        <p:blipFill>
          <a:blip r:embed="rId3"/>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393AA109-8C6E-A443-8477-96C67FAE75EF}"/>
              </a:ext>
            </a:extLst>
          </p:cNvPr>
          <p:cNvSpPr txBox="1"/>
          <p:nvPr/>
        </p:nvSpPr>
        <p:spPr>
          <a:xfrm>
            <a:off x="117410" y="499155"/>
            <a:ext cx="9144000" cy="1029021"/>
          </a:xfrm>
          <a:prstGeom prst="rect">
            <a:avLst/>
          </a:prstGeom>
          <a:noFill/>
        </p:spPr>
        <p:txBody>
          <a:bodyPr wrap="square" lIns="0" tIns="0" rIns="0" bIns="0" rtlCol="0" anchor="t">
            <a:noAutofit/>
          </a:bodyPr>
          <a:lstStyle/>
          <a:p>
            <a:r>
              <a:rPr lang="en-US" sz="3200" b="1" dirty="0">
                <a:solidFill>
                  <a:srgbClr val="161F48"/>
                </a:solidFill>
                <a:latin typeface="Roboto Black"/>
                <a:ea typeface="Roboto Black"/>
              </a:rPr>
              <a:t>REQUISITOS DE ELEGIBILIDAD DEL EMPLEADOR</a:t>
            </a:r>
            <a:endParaRPr lang="en-US" sz="3200" b="1" dirty="0">
              <a:solidFill>
                <a:srgbClr val="161F48"/>
              </a:solidFill>
              <a:latin typeface="Roboto Black" panose="02000000000000000000" pitchFamily="2" charset="0"/>
              <a:ea typeface="Roboto Black" panose="02000000000000000000" pitchFamily="2" charset="0"/>
            </a:endParaRPr>
          </a:p>
        </p:txBody>
      </p:sp>
      <p:sp>
        <p:nvSpPr>
          <p:cNvPr id="5" name="TextBox 4">
            <a:extLst>
              <a:ext uri="{FF2B5EF4-FFF2-40B4-BE49-F238E27FC236}">
                <a16:creationId xmlns:a16="http://schemas.microsoft.com/office/drawing/2014/main" id="{0F788D2F-C6D7-460A-BFE7-7C89E9A39A5E}"/>
              </a:ext>
            </a:extLst>
          </p:cNvPr>
          <p:cNvSpPr txBox="1"/>
          <p:nvPr/>
        </p:nvSpPr>
        <p:spPr>
          <a:xfrm>
            <a:off x="333103" y="2300462"/>
            <a:ext cx="8250458" cy="4557537"/>
          </a:xfrm>
          <a:prstGeom prst="rect">
            <a:avLst/>
          </a:prstGeom>
          <a:noFill/>
        </p:spPr>
        <p:txBody>
          <a:bodyPr wrap="square" lIns="0" tIns="0" rIns="0" bIns="0" rtlCol="0" anchor="t">
            <a:noAutofit/>
          </a:bodyPr>
          <a:lstStyle/>
          <a:p>
            <a:pPr marL="342900" indent="-342900" fontAlgn="base">
              <a:lnSpc>
                <a:spcPts val="2200"/>
              </a:lnSpc>
              <a:spcAft>
                <a:spcPts val="600"/>
              </a:spcAft>
              <a:buClr>
                <a:srgbClr val="F36E4E"/>
              </a:buClr>
              <a:buFont typeface="Arial" panose="020B0604020202020204" pitchFamily="34" charset="0"/>
              <a:buChar char="•"/>
            </a:pPr>
            <a:r>
              <a:rPr lang="es-US" sz="2100" dirty="0">
                <a:solidFill>
                  <a:srgbClr val="161F48"/>
                </a:solidFill>
                <a:latin typeface="Roboto Medium" panose="02000000000000000000" pitchFamily="2" charset="0"/>
                <a:ea typeface="Roboto Medium" panose="02000000000000000000" pitchFamily="2" charset="0"/>
              </a:rPr>
              <a:t>Los ingresos deben estar en la(s) empresa(s) cubierta(s</a:t>
            </a:r>
            <a:r>
              <a:rPr lang="es-VE" sz="2100" dirty="0">
                <a:solidFill>
                  <a:srgbClr val="161F48"/>
                </a:solidFill>
                <a:latin typeface="Roboto Medium" panose="02000000000000000000" pitchFamily="2" charset="0"/>
                <a:ea typeface="Roboto Medium" panose="02000000000000000000" pitchFamily="2" charset="0"/>
              </a:rPr>
              <a:t>)</a:t>
            </a:r>
          </a:p>
          <a:p>
            <a:pPr marL="342900" indent="-342900" fontAlgn="base">
              <a:lnSpc>
                <a:spcPts val="2200"/>
              </a:lnSpc>
              <a:spcAft>
                <a:spcPts val="600"/>
              </a:spcAft>
              <a:buClr>
                <a:srgbClr val="F36E4E"/>
              </a:buClr>
              <a:buFont typeface="Arial" panose="020B0604020202020204" pitchFamily="34" charset="0"/>
              <a:buChar char="•"/>
            </a:pPr>
            <a:r>
              <a:rPr lang="es-US" sz="2100" dirty="0">
                <a:solidFill>
                  <a:srgbClr val="161F48"/>
                </a:solidFill>
                <a:latin typeface="Roboto Medium" panose="02000000000000000000" pitchFamily="2" charset="0"/>
                <a:ea typeface="Roboto Medium" panose="02000000000000000000" pitchFamily="2" charset="0"/>
              </a:rPr>
              <a:t>Debe cumplir los requisitos de ingresos; consulte </a:t>
            </a:r>
            <a:r>
              <a:rPr lang="es-VE" sz="2100" b="1" dirty="0">
                <a:solidFill>
                  <a:srgbClr val="2D98AF"/>
                </a:solidFill>
                <a:latin typeface="Roboto Medium" panose="02000000000000000000" pitchFamily="2" charset="0"/>
                <a:ea typeface="Roboto Medium" panose="02000000000000000000" pitchFamily="2" charset="0"/>
              </a:rPr>
              <a:t>myleavebenefits.nj.gov </a:t>
            </a:r>
            <a:r>
              <a:rPr lang="es-US" sz="2100" dirty="0">
                <a:solidFill>
                  <a:srgbClr val="161F48"/>
                </a:solidFill>
                <a:latin typeface="Roboto Medium" panose="02000000000000000000" pitchFamily="2" charset="0"/>
                <a:ea typeface="Roboto Medium" panose="02000000000000000000" pitchFamily="2" charset="0"/>
              </a:rPr>
              <a:t>para saber los requisitos del año en curso</a:t>
            </a:r>
            <a:endParaRPr lang="es-VE" sz="2100" dirty="0">
              <a:solidFill>
                <a:srgbClr val="161F48"/>
              </a:solidFill>
              <a:latin typeface="Roboto Medium" panose="02000000000000000000" pitchFamily="2" charset="0"/>
              <a:ea typeface="Roboto Medium" panose="02000000000000000000" pitchFamily="2" charset="0"/>
            </a:endParaRPr>
          </a:p>
          <a:p>
            <a:pPr marL="342900" indent="-342900" fontAlgn="base">
              <a:lnSpc>
                <a:spcPts val="2200"/>
              </a:lnSpc>
              <a:spcAft>
                <a:spcPts val="600"/>
              </a:spcAft>
              <a:buClr>
                <a:srgbClr val="F36E4E"/>
              </a:buClr>
              <a:buFont typeface="Arial" panose="020B0604020202020204" pitchFamily="34" charset="0"/>
              <a:buChar char="•"/>
            </a:pPr>
            <a:r>
              <a:rPr lang="es-US" sz="2100" dirty="0">
                <a:solidFill>
                  <a:srgbClr val="161F48"/>
                </a:solidFill>
                <a:latin typeface="Roboto Medium" panose="02000000000000000000" pitchFamily="2" charset="0"/>
                <a:ea typeface="Roboto Medium" panose="02000000000000000000" pitchFamily="2" charset="0"/>
              </a:rPr>
              <a:t>Por lo general, los empleados que trabajan considerablemente fuera de NJ no están cubiertos; aun así, se les anima a presentar una solicitud</a:t>
            </a:r>
          </a:p>
          <a:p>
            <a:pPr marL="342900" indent="-342900" fontAlgn="base">
              <a:lnSpc>
                <a:spcPts val="2200"/>
              </a:lnSpc>
              <a:spcAft>
                <a:spcPts val="600"/>
              </a:spcAft>
              <a:buClr>
                <a:srgbClr val="F36E4E"/>
              </a:buClr>
              <a:buFont typeface="Arial" panose="020B0604020202020204" pitchFamily="34" charset="0"/>
              <a:buChar char="•"/>
            </a:pPr>
            <a:r>
              <a:rPr lang="es-US" sz="2100" dirty="0">
                <a:solidFill>
                  <a:srgbClr val="161F48"/>
                </a:solidFill>
                <a:latin typeface="Roboto Medium" panose="02000000000000000000" pitchFamily="2" charset="0"/>
                <a:ea typeface="Roboto Medium" panose="02000000000000000000" pitchFamily="2" charset="0"/>
              </a:rPr>
              <a:t>Se requiere un Número de Seguro Social válido en la solicitud</a:t>
            </a:r>
          </a:p>
          <a:p>
            <a:pPr marL="342900" indent="-342900" fontAlgn="base">
              <a:lnSpc>
                <a:spcPts val="2200"/>
              </a:lnSpc>
              <a:spcAft>
                <a:spcPts val="600"/>
              </a:spcAft>
              <a:buClr>
                <a:srgbClr val="F36E4E"/>
              </a:buClr>
              <a:buFont typeface="Arial" panose="020B0604020202020204" pitchFamily="34" charset="0"/>
              <a:buChar char="•"/>
            </a:pPr>
            <a:r>
              <a:rPr lang="es-US" sz="2100" dirty="0">
                <a:solidFill>
                  <a:srgbClr val="161F48"/>
                </a:solidFill>
                <a:latin typeface="Roboto Medium" panose="02000000000000000000" pitchFamily="2" charset="0"/>
                <a:ea typeface="Roboto Medium" panose="02000000000000000000" pitchFamily="2" charset="0"/>
              </a:rPr>
              <a:t>Cumplir con la definición de empleado; los contratistas independientes debidamente clasificados no son elegibles. Aprenda más sobre la clasificación errónea de los trabajadores en</a:t>
            </a:r>
            <a:r>
              <a:rPr lang="es-VE" sz="2100" dirty="0">
                <a:solidFill>
                  <a:srgbClr val="161F48"/>
                </a:solidFill>
                <a:latin typeface="Roboto Medium" panose="02000000000000000000" pitchFamily="2" charset="0"/>
                <a:ea typeface="Roboto Medium" panose="02000000000000000000" pitchFamily="2" charset="0"/>
              </a:rPr>
              <a:t> </a:t>
            </a:r>
            <a:r>
              <a:rPr lang="es-VE" sz="2100" b="1" dirty="0">
                <a:solidFill>
                  <a:srgbClr val="2D98AF"/>
                </a:solidFill>
                <a:latin typeface="Roboto Medium" panose="02000000000000000000" pitchFamily="2" charset="0"/>
                <a:ea typeface="Roboto Medium" panose="02000000000000000000" pitchFamily="2" charset="0"/>
              </a:rPr>
              <a:t>myworkrights.nj.gov </a:t>
            </a:r>
            <a:endParaRPr lang="es-VE" sz="21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a:p>
            <a:endParaRPr lang="en-US" sz="24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1490610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0F38-9D8D-104C-928E-28EC49CF7F41}"/>
              </a:ext>
            </a:extLst>
          </p:cNvPr>
          <p:cNvPicPr>
            <a:picLocks noChangeAspect="1"/>
          </p:cNvPicPr>
          <p:nvPr/>
        </p:nvPicPr>
        <p:blipFill>
          <a:blip r:embed="rId3"/>
          <a:stretch>
            <a:fillRect/>
          </a:stretch>
        </p:blipFill>
        <p:spPr>
          <a:xfrm>
            <a:off x="0" y="8626"/>
            <a:ext cx="9144000" cy="6858000"/>
          </a:xfrm>
          <a:prstGeom prst="rect">
            <a:avLst/>
          </a:prstGeom>
        </p:spPr>
      </p:pic>
      <p:sp>
        <p:nvSpPr>
          <p:cNvPr id="4" name="TextBox 3">
            <a:extLst>
              <a:ext uri="{FF2B5EF4-FFF2-40B4-BE49-F238E27FC236}">
                <a16:creationId xmlns:a16="http://schemas.microsoft.com/office/drawing/2014/main" id="{EBCE9EF6-716C-2A49-848C-62F99E58734E}"/>
              </a:ext>
            </a:extLst>
          </p:cNvPr>
          <p:cNvSpPr txBox="1"/>
          <p:nvPr/>
        </p:nvSpPr>
        <p:spPr>
          <a:xfrm>
            <a:off x="515983" y="732106"/>
            <a:ext cx="8628017" cy="1467836"/>
          </a:xfrm>
          <a:prstGeom prst="rect">
            <a:avLst/>
          </a:prstGeom>
          <a:noFill/>
        </p:spPr>
        <p:txBody>
          <a:bodyPr wrap="square" lIns="0" tIns="0" rIns="0" bIns="0" rtlCol="0">
            <a:noAutofit/>
          </a:bodyPr>
          <a:lstStyle/>
          <a:p>
            <a:pPr>
              <a:lnSpc>
                <a:spcPct val="85000"/>
              </a:lnSpc>
            </a:pPr>
            <a:r>
              <a:rPr lang="en-US" sz="3600" b="1" dirty="0">
                <a:solidFill>
                  <a:srgbClr val="2D98AF"/>
                </a:solidFill>
                <a:latin typeface="Roboto Black" panose="02000000000000000000" pitchFamily="2" charset="0"/>
                <a:ea typeface="Roboto Black" panose="02000000000000000000" pitchFamily="2" charset="0"/>
              </a:rPr>
              <a:t>BENEFICIOS QUE PUEDE RECIBIR</a:t>
            </a:r>
          </a:p>
        </p:txBody>
      </p:sp>
      <p:sp>
        <p:nvSpPr>
          <p:cNvPr id="6" name="TextBox 5">
            <a:extLst>
              <a:ext uri="{FF2B5EF4-FFF2-40B4-BE49-F238E27FC236}">
                <a16:creationId xmlns:a16="http://schemas.microsoft.com/office/drawing/2014/main" id="{3A7882D8-7393-2CBA-4A2A-19482F8EE857}"/>
              </a:ext>
            </a:extLst>
          </p:cNvPr>
          <p:cNvSpPr txBox="1"/>
          <p:nvPr/>
        </p:nvSpPr>
        <p:spPr>
          <a:xfrm>
            <a:off x="672735" y="1956391"/>
            <a:ext cx="7686651" cy="4505509"/>
          </a:xfrm>
          <a:prstGeom prst="rect">
            <a:avLst/>
          </a:prstGeom>
          <a:noFill/>
        </p:spPr>
        <p:txBody>
          <a:bodyPr wrap="square" lIns="0" tIns="0" rIns="0" bIns="0" rtlCol="0">
            <a:noAutofit/>
          </a:bodyPr>
          <a:lstStyle/>
          <a:p>
            <a:pPr marL="342900" indent="-342900" fontAlgn="base">
              <a:spcAft>
                <a:spcPts val="600"/>
              </a:spcAft>
              <a:buClr>
                <a:srgbClr val="F36E4E"/>
              </a:buClr>
              <a:buFont typeface="Arial" panose="020B0604020202020204" pitchFamily="34" charset="0"/>
              <a:buChar char="•"/>
            </a:pPr>
            <a:r>
              <a:rPr lang="es-VE" sz="2300" dirty="0">
                <a:solidFill>
                  <a:srgbClr val="161F48"/>
                </a:solidFill>
                <a:latin typeface="Roboto Medium" panose="02000000000000000000" pitchFamily="2" charset="0"/>
                <a:ea typeface="Roboto Medium" panose="02000000000000000000" pitchFamily="2" charset="0"/>
              </a:rPr>
              <a:t>85% del salario semanal promedio, hasta un máximo  </a:t>
            </a:r>
          </a:p>
          <a:p>
            <a:pPr marL="800100" lvl="1" indent="-342900" fontAlgn="base">
              <a:spcAft>
                <a:spcPts val="600"/>
              </a:spcAft>
              <a:buClr>
                <a:srgbClr val="F36E4E"/>
              </a:buClr>
              <a:buFont typeface="Arial" panose="020B0604020202020204" pitchFamily="34" charset="0"/>
              <a:buChar char="•"/>
            </a:pPr>
            <a:r>
              <a:rPr lang="es-VE" sz="2300" dirty="0">
                <a:solidFill>
                  <a:srgbClr val="161F48"/>
                </a:solidFill>
                <a:latin typeface="Roboto Medium" panose="02000000000000000000" pitchFamily="2" charset="0"/>
                <a:ea typeface="Roboto Medium" panose="02000000000000000000" pitchFamily="2" charset="0"/>
              </a:rPr>
              <a:t>Consulte en </a:t>
            </a:r>
            <a:r>
              <a:rPr lang="es-VE" sz="2300" b="1" dirty="0">
                <a:solidFill>
                  <a:srgbClr val="2D98AF"/>
                </a:solidFill>
                <a:latin typeface="Roboto Medium" panose="02000000000000000000" pitchFamily="2" charset="0"/>
                <a:ea typeface="Roboto Medium" panose="02000000000000000000" pitchFamily="2" charset="0"/>
              </a:rPr>
              <a:t>myleavebenefits.nj.gov </a:t>
            </a:r>
            <a:r>
              <a:rPr lang="es-US" sz="2300" dirty="0">
                <a:solidFill>
                  <a:srgbClr val="161F48"/>
                </a:solidFill>
                <a:latin typeface="Roboto Medium" panose="02000000000000000000" pitchFamily="2" charset="0"/>
                <a:ea typeface="Roboto Medium" panose="02000000000000000000" pitchFamily="2" charset="0"/>
              </a:rPr>
              <a:t>el nivel máximo de prestaciones del año en curso</a:t>
            </a:r>
            <a:endParaRPr lang="es-VE" sz="2300" dirty="0">
              <a:solidFill>
                <a:srgbClr val="161F48"/>
              </a:solidFill>
              <a:latin typeface="Roboto Medium" panose="02000000000000000000" pitchFamily="2" charset="0"/>
              <a:ea typeface="Roboto Medium" panose="02000000000000000000" pitchFamily="2" charset="0"/>
            </a:endParaRPr>
          </a:p>
          <a:p>
            <a:pPr marL="342900" indent="-342900" fontAlgn="base">
              <a:spcAft>
                <a:spcPts val="600"/>
              </a:spcAft>
              <a:buClr>
                <a:srgbClr val="F36E4E"/>
              </a:buClr>
              <a:buFont typeface="Arial" panose="020B0604020202020204" pitchFamily="34" charset="0"/>
              <a:buChar char="•"/>
            </a:pPr>
            <a:r>
              <a:rPr lang="es-VE" sz="2300" dirty="0">
                <a:solidFill>
                  <a:srgbClr val="161F48"/>
                </a:solidFill>
                <a:latin typeface="Roboto Medium" panose="02000000000000000000" pitchFamily="2" charset="0"/>
                <a:ea typeface="Roboto Medium" panose="02000000000000000000" pitchFamily="2" charset="0"/>
              </a:rPr>
              <a:t>Para el </a:t>
            </a:r>
            <a:r>
              <a:rPr lang="es-VE" sz="2300" b="1" dirty="0">
                <a:solidFill>
                  <a:srgbClr val="F36E4E"/>
                </a:solidFill>
                <a:latin typeface="Roboto Medium" panose="02000000000000000000" pitchFamily="2" charset="0"/>
                <a:ea typeface="Roboto Medium" panose="02000000000000000000" pitchFamily="2" charset="0"/>
              </a:rPr>
              <a:t>Seguro de Incapacidad Temporal</a:t>
            </a:r>
            <a:r>
              <a:rPr lang="es-VE" sz="2300" dirty="0">
                <a:solidFill>
                  <a:srgbClr val="161F48"/>
                </a:solidFill>
                <a:latin typeface="Roboto Medium" panose="02000000000000000000" pitchFamily="2" charset="0"/>
                <a:ea typeface="Roboto Medium" panose="02000000000000000000" pitchFamily="2" charset="0"/>
              </a:rPr>
              <a:t>: </a:t>
            </a:r>
            <a:r>
              <a:rPr lang="es-US" sz="2300" dirty="0">
                <a:solidFill>
                  <a:srgbClr val="161F48"/>
                </a:solidFill>
                <a:latin typeface="Roboto Medium" panose="02000000000000000000" pitchFamily="2" charset="0"/>
                <a:ea typeface="Roboto Medium" panose="02000000000000000000" pitchFamily="2" charset="0"/>
              </a:rPr>
              <a:t>hasta 26 semanas de beneficios, certificados por un profesional médico</a:t>
            </a:r>
            <a:endParaRPr lang="es-VE" sz="2300" dirty="0">
              <a:solidFill>
                <a:srgbClr val="161F48"/>
              </a:solidFill>
              <a:latin typeface="Roboto Medium" panose="02000000000000000000" pitchFamily="2" charset="0"/>
              <a:ea typeface="Roboto Medium" panose="02000000000000000000" pitchFamily="2" charset="0"/>
            </a:endParaRPr>
          </a:p>
          <a:p>
            <a:pPr marL="342900" indent="-342900" fontAlgn="base">
              <a:buClr>
                <a:srgbClr val="F36E4E"/>
              </a:buClr>
              <a:buFont typeface="Arial" panose="020B0604020202020204" pitchFamily="34" charset="0"/>
              <a:buChar char="•"/>
            </a:pPr>
            <a:r>
              <a:rPr lang="es-VE" sz="2300" dirty="0">
                <a:solidFill>
                  <a:srgbClr val="161F48"/>
                </a:solidFill>
                <a:latin typeface="Roboto Medium" panose="02000000000000000000" pitchFamily="2" charset="0"/>
                <a:ea typeface="Roboto Medium" panose="02000000000000000000" pitchFamily="2" charset="0"/>
              </a:rPr>
              <a:t>Para el </a:t>
            </a:r>
            <a:r>
              <a:rPr lang="es-VE" sz="2300" b="1" dirty="0">
                <a:solidFill>
                  <a:srgbClr val="F36E4E"/>
                </a:solidFill>
                <a:latin typeface="Roboto Medium" panose="02000000000000000000" pitchFamily="2" charset="0"/>
                <a:ea typeface="Roboto Medium" panose="02000000000000000000" pitchFamily="2" charset="0"/>
              </a:rPr>
              <a:t>Seguro de Licencia Familiar</a:t>
            </a:r>
            <a:r>
              <a:rPr lang="es-VE" sz="2300" dirty="0">
                <a:solidFill>
                  <a:srgbClr val="161F48"/>
                </a:solidFill>
                <a:latin typeface="Roboto Medium" panose="02000000000000000000" pitchFamily="2" charset="0"/>
                <a:ea typeface="Roboto Medium" panose="02000000000000000000" pitchFamily="2" charset="0"/>
              </a:rPr>
              <a:t>: </a:t>
            </a:r>
            <a:r>
              <a:rPr lang="es-US" sz="2300" dirty="0">
                <a:solidFill>
                  <a:srgbClr val="161F48"/>
                </a:solidFill>
                <a:latin typeface="Roboto Medium" panose="02000000000000000000" pitchFamily="2" charset="0"/>
                <a:ea typeface="Roboto Medium" panose="02000000000000000000" pitchFamily="2" charset="0"/>
              </a:rPr>
              <a:t>hasta 12 semanas de beneficios si se toman de forma consecutiva, 56 días de beneficios si se toman de forma intermitente; se requiere una certificación médica para las solicitudes de cuidados</a:t>
            </a:r>
            <a:endParaRPr lang="es-VE" sz="2300" dirty="0">
              <a:solidFill>
                <a:srgbClr val="161F48"/>
              </a:solidFill>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49504793"/>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8de39d-0c7d-4994-b818-e51149782c1a">
      <Terms xmlns="http://schemas.microsoft.com/office/infopath/2007/PartnerControls"/>
    </lcf76f155ced4ddcb4097134ff3c332f>
    <TaxCatchAll xmlns="d7b9f131-75e1-4be4-a896-0cb14e72885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2982B31BB4F6409766F7649C0970C6" ma:contentTypeVersion="14" ma:contentTypeDescription="Create a new document." ma:contentTypeScope="" ma:versionID="c6cca66bed6d56d2d99a8c6417cf24f5">
  <xsd:schema xmlns:xsd="http://www.w3.org/2001/XMLSchema" xmlns:xs="http://www.w3.org/2001/XMLSchema" xmlns:p="http://schemas.microsoft.com/office/2006/metadata/properties" xmlns:ns2="1d8de39d-0c7d-4994-b818-e51149782c1a" xmlns:ns3="d7b9f131-75e1-4be4-a896-0cb14e728854" targetNamespace="http://schemas.microsoft.com/office/2006/metadata/properties" ma:root="true" ma:fieldsID="8346665998f27a9120cd9078463d6d17" ns2:_="" ns3:_="">
    <xsd:import namespace="1d8de39d-0c7d-4994-b818-e51149782c1a"/>
    <xsd:import namespace="d7b9f131-75e1-4be4-a896-0cb14e72885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e39d-0c7d-4994-b818-e51149782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81b0449-a7ed-439f-be55-0163d7004e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9f131-75e1-4be4-a896-0cb14e7288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50c3311-fb12-426f-9bd9-ddcc0cc9840a}" ma:internalName="TaxCatchAll" ma:showField="CatchAllData" ma:web="d7b9f131-75e1-4be4-a896-0cb14e7288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4DB93-5A46-4B18-8AE8-EAE568198138}">
  <ds:schemaRefs>
    <ds:schemaRef ds:uri="http://schemas.microsoft.com/sharepoint/v3/contenttype/forms"/>
  </ds:schemaRefs>
</ds:datastoreItem>
</file>

<file path=customXml/itemProps2.xml><?xml version="1.0" encoding="utf-8"?>
<ds:datastoreItem xmlns:ds="http://schemas.openxmlformats.org/officeDocument/2006/customXml" ds:itemID="{675256C8-FC71-40C3-8E6E-A8B407FEEF17}">
  <ds:schemaRefs>
    <ds:schemaRef ds:uri="http://purl.org/dc/dcmitype/"/>
    <ds:schemaRef ds:uri="http://schemas.openxmlformats.org/package/2006/metadata/core-properties"/>
    <ds:schemaRef ds:uri="http://schemas.microsoft.com/office/infopath/2007/PartnerControls"/>
    <ds:schemaRef ds:uri="http://schemas.microsoft.com/office/2006/documentManagement/types"/>
    <ds:schemaRef ds:uri="d7b9f131-75e1-4be4-a896-0cb14e728854"/>
    <ds:schemaRef ds:uri="http://purl.org/dc/terms/"/>
    <ds:schemaRef ds:uri="http://purl.org/dc/elements/1.1/"/>
    <ds:schemaRef ds:uri="1d8de39d-0c7d-4994-b818-e51149782c1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F9ABBC9-55CC-4B39-B2A2-F02B6F86EA7F}"/>
</file>

<file path=docProps/app.xml><?xml version="1.0" encoding="utf-8"?>
<Properties xmlns="http://schemas.openxmlformats.org/officeDocument/2006/extended-properties" xmlns:vt="http://schemas.openxmlformats.org/officeDocument/2006/docPropsVTypes">
  <Template>TM03457491[[fn=Metropolitan]]</Template>
  <TotalTime>3041</TotalTime>
  <Words>2834</Words>
  <Application>Microsoft Office PowerPoint</Application>
  <PresentationFormat>On-screen Show (4:3)</PresentationFormat>
  <Paragraphs>357</Paragraphs>
  <Slides>35</Slides>
  <Notes>35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Roboto</vt:lpstr>
      <vt:lpstr>Roboto Medium</vt:lpstr>
      <vt:lpstr>.Lucida Grande UI Regular</vt:lpstr>
      <vt:lpstr>Wingdings</vt:lpstr>
      <vt:lpstr>Calibri Light</vt:lpstr>
      <vt:lpstr>Symbol</vt:lpstr>
      <vt:lpstr>Arial,Sans-Serif</vt:lpstr>
      <vt:lpstr>Roboto Black</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Tracey, Lance [DOL]</cp:lastModifiedBy>
  <cp:revision>50</cp:revision>
  <dcterms:created xsi:type="dcterms:W3CDTF">2021-12-07T18:45:12Z</dcterms:created>
  <dcterms:modified xsi:type="dcterms:W3CDTF">2023-12-04T16:09:46Z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0x010100682982B31BB4F6409766F7649C0970C6</vt:lpwstr>
  </property>
</Properties>
</file>